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36"/>
  </p:notesMasterIdLst>
  <p:sldIdLst>
    <p:sldId id="305" r:id="rId6"/>
    <p:sldId id="282" r:id="rId7"/>
    <p:sldId id="310" r:id="rId8"/>
    <p:sldId id="306" r:id="rId9"/>
    <p:sldId id="315" r:id="rId10"/>
    <p:sldId id="316" r:id="rId11"/>
    <p:sldId id="319" r:id="rId12"/>
    <p:sldId id="960" r:id="rId13"/>
    <p:sldId id="961" r:id="rId14"/>
    <p:sldId id="956" r:id="rId15"/>
    <p:sldId id="962" r:id="rId16"/>
    <p:sldId id="958" r:id="rId17"/>
    <p:sldId id="324" r:id="rId18"/>
    <p:sldId id="329" r:id="rId19"/>
    <p:sldId id="314" r:id="rId20"/>
    <p:sldId id="328" r:id="rId21"/>
    <p:sldId id="321" r:id="rId22"/>
    <p:sldId id="327" r:id="rId23"/>
    <p:sldId id="322" r:id="rId24"/>
    <p:sldId id="325" r:id="rId25"/>
    <p:sldId id="326" r:id="rId26"/>
    <p:sldId id="963" r:id="rId27"/>
    <p:sldId id="323" r:id="rId28"/>
    <p:sldId id="964" r:id="rId29"/>
    <p:sldId id="965" r:id="rId30"/>
    <p:sldId id="966" r:id="rId31"/>
    <p:sldId id="967" r:id="rId32"/>
    <p:sldId id="308" r:id="rId33"/>
    <p:sldId id="968" r:id="rId34"/>
    <p:sldId id="304"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iyun Zeng" initials="HZ" lastIdx="2" clrIdx="0">
    <p:extLst>
      <p:ext uri="{19B8F6BF-5375-455C-9EA6-DF929625EA0E}">
        <p15:presenceInfo xmlns:p15="http://schemas.microsoft.com/office/powerpoint/2012/main" userId="Haiyun Ze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57C1"/>
    <a:srgbClr val="FFCCFF"/>
    <a:srgbClr val="9E43A4"/>
    <a:srgbClr val="18B4AB"/>
    <a:srgbClr val="CB65C1"/>
    <a:srgbClr val="381850"/>
    <a:srgbClr val="2B133D"/>
    <a:srgbClr val="3E1B59"/>
    <a:srgbClr val="4F2270"/>
    <a:srgbClr val="0000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7" autoAdjust="0"/>
    <p:restoredTop sz="89388" autoAdjust="0"/>
  </p:normalViewPr>
  <p:slideViewPr>
    <p:cSldViewPr snapToGrid="0" snapToObjects="1">
      <p:cViewPr varScale="1">
        <p:scale>
          <a:sx n="136" d="100"/>
          <a:sy n="136" d="100"/>
        </p:scale>
        <p:origin x="738" y="96"/>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0BADF8-166D-464F-9CD6-EB1A92ACA0C7}" type="datetimeFigureOut">
              <a:rPr lang="en-US" smtClean="0"/>
              <a:t>6/4/2024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F7EA8C-4442-2B43-BEFB-AB7F822E7733}" type="slidenum">
              <a:rPr lang="en-US" smtClean="0"/>
              <a:t>‹#›</a:t>
            </a:fld>
            <a:endParaRPr lang="en-US" dirty="0"/>
          </a:p>
        </p:txBody>
      </p:sp>
    </p:spTree>
    <p:extLst>
      <p:ext uri="{BB962C8B-B14F-4D97-AF65-F5344CB8AC3E}">
        <p14:creationId xmlns:p14="http://schemas.microsoft.com/office/powerpoint/2010/main" val="14276744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English Title:</a:t>
            </a:r>
            <a:r>
              <a:rPr lang="en-US" baseline="0" dirty="0"/>
              <a:t> Uppercase, Calibri size 60, XJTLU Navy</a:t>
            </a:r>
          </a:p>
          <a:p>
            <a:r>
              <a:rPr lang="en-US" baseline="0" dirty="0"/>
              <a:t>English Subtitle: Uppercase, Calibri size 36, XJTLU Navy</a:t>
            </a:r>
          </a:p>
        </p:txBody>
      </p:sp>
      <p:sp>
        <p:nvSpPr>
          <p:cNvPr id="4" name="Slide Number Placeholder 3"/>
          <p:cNvSpPr>
            <a:spLocks noGrp="1"/>
          </p:cNvSpPr>
          <p:nvPr>
            <p:ph type="sldNum" sz="quarter" idx="10"/>
          </p:nvPr>
        </p:nvSpPr>
        <p:spPr/>
        <p:txBody>
          <a:bodyPr/>
          <a:lstStyle/>
          <a:p>
            <a:fld id="{5CF7EA8C-4442-2B43-BEFB-AB7F822E7733}" type="slidenum">
              <a:rPr lang="en-US" smtClean="0"/>
              <a:t>1</a:t>
            </a:fld>
            <a:endParaRPr lang="en-US"/>
          </a:p>
        </p:txBody>
      </p:sp>
    </p:spTree>
    <p:extLst>
      <p:ext uri="{BB962C8B-B14F-4D97-AF65-F5344CB8AC3E}">
        <p14:creationId xmlns:p14="http://schemas.microsoft.com/office/powerpoint/2010/main" val="4064841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F7EA8C-4442-2B43-BEFB-AB7F822E7733}" type="slidenum">
              <a:rPr lang="en-US" smtClean="0"/>
              <a:t>2</a:t>
            </a:fld>
            <a:endParaRPr lang="en-US" dirty="0"/>
          </a:p>
        </p:txBody>
      </p:sp>
    </p:spTree>
    <p:extLst>
      <p:ext uri="{BB962C8B-B14F-4D97-AF65-F5344CB8AC3E}">
        <p14:creationId xmlns:p14="http://schemas.microsoft.com/office/powerpoint/2010/main" val="858175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F7EA8C-4442-2B43-BEFB-AB7F822E7733}" type="slidenum">
              <a:rPr lang="en-US" smtClean="0"/>
              <a:t>3</a:t>
            </a:fld>
            <a:endParaRPr lang="en-US" dirty="0"/>
          </a:p>
        </p:txBody>
      </p:sp>
    </p:spTree>
    <p:extLst>
      <p:ext uri="{BB962C8B-B14F-4D97-AF65-F5344CB8AC3E}">
        <p14:creationId xmlns:p14="http://schemas.microsoft.com/office/powerpoint/2010/main" val="3942722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Mencionar</a:t>
            </a:r>
            <a:r>
              <a:rPr lang="en-GB" dirty="0"/>
              <a:t> </a:t>
            </a:r>
            <a:r>
              <a:rPr lang="en-GB" dirty="0" err="1"/>
              <a:t>año</a:t>
            </a:r>
            <a:r>
              <a:rPr lang="en-GB" dirty="0"/>
              <a:t> dos_ year 2 students. Ye</a:t>
            </a:r>
          </a:p>
        </p:txBody>
      </p:sp>
      <p:sp>
        <p:nvSpPr>
          <p:cNvPr id="4" name="Slide Number Placeholder 3"/>
          <p:cNvSpPr>
            <a:spLocks noGrp="1"/>
          </p:cNvSpPr>
          <p:nvPr>
            <p:ph type="sldNum" sz="quarter" idx="10"/>
          </p:nvPr>
        </p:nvSpPr>
        <p:spPr/>
        <p:txBody>
          <a:bodyPr/>
          <a:lstStyle/>
          <a:p>
            <a:fld id="{5CF7EA8C-4442-2B43-BEFB-AB7F822E7733}" type="slidenum">
              <a:rPr lang="en-US" smtClean="0"/>
              <a:t>4</a:t>
            </a:fld>
            <a:endParaRPr lang="en-US"/>
          </a:p>
        </p:txBody>
      </p:sp>
    </p:spTree>
    <p:extLst>
      <p:ext uri="{BB962C8B-B14F-4D97-AF65-F5344CB8AC3E}">
        <p14:creationId xmlns:p14="http://schemas.microsoft.com/office/powerpoint/2010/main" val="83887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630A-CC22-5ED1-9FDA-90F83F1A7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7750E-B362-3781-1D8B-422065DEA1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437B934-8881-3714-C755-4F4116FE287C}"/>
              </a:ext>
            </a:extLst>
          </p:cNvPr>
          <p:cNvSpPr>
            <a:spLocks noGrp="1"/>
          </p:cNvSpPr>
          <p:nvPr>
            <p:ph type="body" idx="1"/>
          </p:nvPr>
        </p:nvSpPr>
        <p:spPr/>
        <p:txBody>
          <a:bodyPr/>
          <a:lstStyle/>
          <a:p>
            <a:r>
              <a:rPr lang="en-GB" dirty="0"/>
              <a:t>How to tackle this challenges: design these assessment components as an opportunity to empower the student through a virtual role of intercultural mediator / creator. </a:t>
            </a:r>
          </a:p>
          <a:p>
            <a:r>
              <a:rPr lang="en-GB" dirty="0"/>
              <a:t>Integrated these 2 assessment components.</a:t>
            </a:r>
          </a:p>
        </p:txBody>
      </p:sp>
      <p:sp>
        <p:nvSpPr>
          <p:cNvPr id="4" name="Slide Number Placeholder 3">
            <a:extLst>
              <a:ext uri="{FF2B5EF4-FFF2-40B4-BE49-F238E27FC236}">
                <a16:creationId xmlns:a16="http://schemas.microsoft.com/office/drawing/2014/main" id="{8F8AB952-1CE0-97CC-5D28-D83B69D38A57}"/>
              </a:ext>
            </a:extLst>
          </p:cNvPr>
          <p:cNvSpPr>
            <a:spLocks noGrp="1"/>
          </p:cNvSpPr>
          <p:nvPr>
            <p:ph type="sldNum" sz="quarter" idx="10"/>
          </p:nvPr>
        </p:nvSpPr>
        <p:spPr/>
        <p:txBody>
          <a:bodyPr/>
          <a:lstStyle/>
          <a:p>
            <a:fld id="{5CF7EA8C-4442-2B43-BEFB-AB7F822E7733}" type="slidenum">
              <a:rPr lang="en-US" smtClean="0"/>
              <a:t>5</a:t>
            </a:fld>
            <a:endParaRPr lang="en-US" dirty="0"/>
          </a:p>
        </p:txBody>
      </p:sp>
    </p:spTree>
    <p:extLst>
      <p:ext uri="{BB962C8B-B14F-4D97-AF65-F5344CB8AC3E}">
        <p14:creationId xmlns:p14="http://schemas.microsoft.com/office/powerpoint/2010/main" val="1899582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08E9-D1C9-44B1-57D2-123373501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9AC6A-C150-F676-F6AD-BBAFF8C7137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423EA04-C8B9-9B02-9B86-B1F0CE966AA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270AD6-A89C-F61B-45DD-F2E878D870A5}"/>
              </a:ext>
            </a:extLst>
          </p:cNvPr>
          <p:cNvSpPr>
            <a:spLocks noGrp="1"/>
          </p:cNvSpPr>
          <p:nvPr>
            <p:ph type="sldNum" sz="quarter" idx="10"/>
          </p:nvPr>
        </p:nvSpPr>
        <p:spPr/>
        <p:txBody>
          <a:bodyPr/>
          <a:lstStyle/>
          <a:p>
            <a:fld id="{5CF7EA8C-4442-2B43-BEFB-AB7F822E7733}" type="slidenum">
              <a:rPr lang="en-US" smtClean="0"/>
              <a:t>6</a:t>
            </a:fld>
            <a:endParaRPr lang="en-US" dirty="0"/>
          </a:p>
        </p:txBody>
      </p:sp>
    </p:spTree>
    <p:extLst>
      <p:ext uri="{BB962C8B-B14F-4D97-AF65-F5344CB8AC3E}">
        <p14:creationId xmlns:p14="http://schemas.microsoft.com/office/powerpoint/2010/main" val="3657638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B16DF-CA90-7856-4421-07AD11AE3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FA49E-CF1C-6195-6F62-76D9C0E70C6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D845534-539C-4FCE-4399-791710538D30}"/>
              </a:ext>
            </a:extLst>
          </p:cNvPr>
          <p:cNvSpPr>
            <a:spLocks noGrp="1"/>
          </p:cNvSpPr>
          <p:nvPr>
            <p:ph type="body" idx="1"/>
          </p:nvPr>
        </p:nvSpPr>
        <p:spPr/>
        <p:txBody>
          <a:bodyPr/>
          <a:lstStyle/>
          <a:p>
            <a:r>
              <a:rPr lang="en-GB" dirty="0"/>
              <a:t>Resuming the issue</a:t>
            </a:r>
          </a:p>
        </p:txBody>
      </p:sp>
      <p:sp>
        <p:nvSpPr>
          <p:cNvPr id="4" name="Slide Number Placeholder 3">
            <a:extLst>
              <a:ext uri="{FF2B5EF4-FFF2-40B4-BE49-F238E27FC236}">
                <a16:creationId xmlns:a16="http://schemas.microsoft.com/office/drawing/2014/main" id="{57420313-0A20-89ED-282B-CA61DE2F26EA}"/>
              </a:ext>
            </a:extLst>
          </p:cNvPr>
          <p:cNvSpPr>
            <a:spLocks noGrp="1"/>
          </p:cNvSpPr>
          <p:nvPr>
            <p:ph type="sldNum" sz="quarter" idx="10"/>
          </p:nvPr>
        </p:nvSpPr>
        <p:spPr/>
        <p:txBody>
          <a:bodyPr/>
          <a:lstStyle/>
          <a:p>
            <a:fld id="{5CF7EA8C-4442-2B43-BEFB-AB7F822E7733}" type="slidenum">
              <a:rPr lang="en-US" smtClean="0"/>
              <a:t>7</a:t>
            </a:fld>
            <a:endParaRPr lang="en-US" dirty="0"/>
          </a:p>
        </p:txBody>
      </p:sp>
    </p:spTree>
    <p:extLst>
      <p:ext uri="{BB962C8B-B14F-4D97-AF65-F5344CB8AC3E}">
        <p14:creationId xmlns:p14="http://schemas.microsoft.com/office/powerpoint/2010/main" val="3599218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A351B-9A57-AEC9-7CDB-1BBA58F7A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C71C67-54EE-FF04-0100-FBD64F4B04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AA4B3E2-830A-AD46-6A17-FF68F5D16612}"/>
              </a:ext>
            </a:extLst>
          </p:cNvPr>
          <p:cNvSpPr>
            <a:spLocks noGrp="1"/>
          </p:cNvSpPr>
          <p:nvPr>
            <p:ph type="body" idx="1"/>
          </p:nvPr>
        </p:nvSpPr>
        <p:spPr/>
        <p:txBody>
          <a:bodyPr/>
          <a:lstStyle/>
          <a:p>
            <a:r>
              <a:rPr lang="en-GB" dirty="0"/>
              <a:t>Resuming the issue</a:t>
            </a:r>
          </a:p>
        </p:txBody>
      </p:sp>
      <p:sp>
        <p:nvSpPr>
          <p:cNvPr id="4" name="Slide Number Placeholder 3">
            <a:extLst>
              <a:ext uri="{FF2B5EF4-FFF2-40B4-BE49-F238E27FC236}">
                <a16:creationId xmlns:a16="http://schemas.microsoft.com/office/drawing/2014/main" id="{5FD0FADB-47C2-96F2-0FBD-313799F842B8}"/>
              </a:ext>
            </a:extLst>
          </p:cNvPr>
          <p:cNvSpPr>
            <a:spLocks noGrp="1"/>
          </p:cNvSpPr>
          <p:nvPr>
            <p:ph type="sldNum" sz="quarter" idx="10"/>
          </p:nvPr>
        </p:nvSpPr>
        <p:spPr/>
        <p:txBody>
          <a:bodyPr/>
          <a:lstStyle/>
          <a:p>
            <a:fld id="{5CF7EA8C-4442-2B43-BEFB-AB7F822E7733}" type="slidenum">
              <a:rPr lang="en-US" smtClean="0"/>
              <a:t>8</a:t>
            </a:fld>
            <a:endParaRPr lang="en-US" dirty="0"/>
          </a:p>
        </p:txBody>
      </p:sp>
    </p:spTree>
    <p:extLst>
      <p:ext uri="{BB962C8B-B14F-4D97-AF65-F5344CB8AC3E}">
        <p14:creationId xmlns:p14="http://schemas.microsoft.com/office/powerpoint/2010/main" val="2163124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A031-172A-65EA-5653-2E76AA875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DFB3B-4E88-A0FD-476A-1CEE6E2CF1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4241FE3-72AB-83B2-9EF7-8E546A42E253}"/>
              </a:ext>
            </a:extLst>
          </p:cNvPr>
          <p:cNvSpPr>
            <a:spLocks noGrp="1"/>
          </p:cNvSpPr>
          <p:nvPr>
            <p:ph type="body" idx="1"/>
          </p:nvPr>
        </p:nvSpPr>
        <p:spPr/>
        <p:txBody>
          <a:bodyPr/>
          <a:lstStyle/>
          <a:p>
            <a:r>
              <a:rPr lang="en-GB" dirty="0"/>
              <a:t>Resuming the issue</a:t>
            </a:r>
          </a:p>
        </p:txBody>
      </p:sp>
      <p:sp>
        <p:nvSpPr>
          <p:cNvPr id="4" name="Slide Number Placeholder 3">
            <a:extLst>
              <a:ext uri="{FF2B5EF4-FFF2-40B4-BE49-F238E27FC236}">
                <a16:creationId xmlns:a16="http://schemas.microsoft.com/office/drawing/2014/main" id="{DF6E0EE4-9320-07CE-47B5-8CF063B9D976}"/>
              </a:ext>
            </a:extLst>
          </p:cNvPr>
          <p:cNvSpPr>
            <a:spLocks noGrp="1"/>
          </p:cNvSpPr>
          <p:nvPr>
            <p:ph type="sldNum" sz="quarter" idx="10"/>
          </p:nvPr>
        </p:nvSpPr>
        <p:spPr/>
        <p:txBody>
          <a:bodyPr/>
          <a:lstStyle/>
          <a:p>
            <a:fld id="{5CF7EA8C-4442-2B43-BEFB-AB7F822E7733}" type="slidenum">
              <a:rPr lang="en-US" smtClean="0"/>
              <a:t>9</a:t>
            </a:fld>
            <a:endParaRPr lang="en-US" dirty="0"/>
          </a:p>
        </p:txBody>
      </p:sp>
    </p:spTree>
    <p:extLst>
      <p:ext uri="{BB962C8B-B14F-4D97-AF65-F5344CB8AC3E}">
        <p14:creationId xmlns:p14="http://schemas.microsoft.com/office/powerpoint/2010/main" val="1524403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88393-C484-D461-4F7B-94108F817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BBF30-B640-1131-E206-B024042879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890EF7-2312-988D-A969-23AB8D8501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0C57F8-4FCD-D430-19D4-06D61455BCA2}"/>
              </a:ext>
            </a:extLst>
          </p:cNvPr>
          <p:cNvSpPr>
            <a:spLocks noGrp="1"/>
          </p:cNvSpPr>
          <p:nvPr>
            <p:ph type="sldNum" sz="quarter" idx="10"/>
          </p:nvPr>
        </p:nvSpPr>
        <p:spPr/>
        <p:txBody>
          <a:bodyPr/>
          <a:lstStyle/>
          <a:p>
            <a:fld id="{5CF7EA8C-4442-2B43-BEFB-AB7F822E7733}" type="slidenum">
              <a:rPr lang="en-US" smtClean="0"/>
              <a:t>10</a:t>
            </a:fld>
            <a:endParaRPr lang="en-US" dirty="0"/>
          </a:p>
        </p:txBody>
      </p:sp>
    </p:spTree>
    <p:extLst>
      <p:ext uri="{BB962C8B-B14F-4D97-AF65-F5344CB8AC3E}">
        <p14:creationId xmlns:p14="http://schemas.microsoft.com/office/powerpoint/2010/main" val="4236533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CAF81-52BD-7458-1FD7-F55E1A7AB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1E8CC-7B33-B8E0-3E56-5A3FDF598C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52E8C90-AB8F-2950-200D-74034EEB678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900D84-641F-5432-07BF-2BA031C66855}"/>
              </a:ext>
            </a:extLst>
          </p:cNvPr>
          <p:cNvSpPr>
            <a:spLocks noGrp="1"/>
          </p:cNvSpPr>
          <p:nvPr>
            <p:ph type="sldNum" sz="quarter" idx="10"/>
          </p:nvPr>
        </p:nvSpPr>
        <p:spPr/>
        <p:txBody>
          <a:bodyPr/>
          <a:lstStyle/>
          <a:p>
            <a:fld id="{5CF7EA8C-4442-2B43-BEFB-AB7F822E7733}" type="slidenum">
              <a:rPr lang="en-US" smtClean="0"/>
              <a:t>11</a:t>
            </a:fld>
            <a:endParaRPr lang="en-US" dirty="0"/>
          </a:p>
        </p:txBody>
      </p:sp>
    </p:spTree>
    <p:extLst>
      <p:ext uri="{BB962C8B-B14F-4D97-AF65-F5344CB8AC3E}">
        <p14:creationId xmlns:p14="http://schemas.microsoft.com/office/powerpoint/2010/main" val="826866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221C6-2FBB-150D-D84A-77561ACD2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9B413-8924-95C8-E555-AC0A4D84FEE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740E1C7-F5AC-6076-FB0E-6703B234E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1E64BE5-83B3-E6AC-DE7B-98C8B68B8371}"/>
              </a:ext>
            </a:extLst>
          </p:cNvPr>
          <p:cNvSpPr>
            <a:spLocks noGrp="1"/>
          </p:cNvSpPr>
          <p:nvPr>
            <p:ph type="sldNum" sz="quarter" idx="10"/>
          </p:nvPr>
        </p:nvSpPr>
        <p:spPr/>
        <p:txBody>
          <a:bodyPr/>
          <a:lstStyle/>
          <a:p>
            <a:fld id="{5CF7EA8C-4442-2B43-BEFB-AB7F822E7733}" type="slidenum">
              <a:rPr lang="en-US" smtClean="0"/>
              <a:t>12</a:t>
            </a:fld>
            <a:endParaRPr lang="en-US" dirty="0"/>
          </a:p>
        </p:txBody>
      </p:sp>
    </p:spTree>
    <p:extLst>
      <p:ext uri="{BB962C8B-B14F-4D97-AF65-F5344CB8AC3E}">
        <p14:creationId xmlns:p14="http://schemas.microsoft.com/office/powerpoint/2010/main" val="2023744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79E8C-485E-F3A1-0B40-5ECE3CBCB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89F25-39BA-329E-D7B7-FE054F6225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DB1705A-9266-D210-3B80-2B2D2FF0D23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ACE605B-2602-293B-DD09-AC3B7CBA9A14}"/>
              </a:ext>
            </a:extLst>
          </p:cNvPr>
          <p:cNvSpPr>
            <a:spLocks noGrp="1"/>
          </p:cNvSpPr>
          <p:nvPr>
            <p:ph type="sldNum" sz="quarter" idx="10"/>
          </p:nvPr>
        </p:nvSpPr>
        <p:spPr/>
        <p:txBody>
          <a:bodyPr/>
          <a:lstStyle/>
          <a:p>
            <a:fld id="{5CF7EA8C-4442-2B43-BEFB-AB7F822E7733}" type="slidenum">
              <a:rPr lang="en-US" smtClean="0"/>
              <a:t>13</a:t>
            </a:fld>
            <a:endParaRPr lang="en-US" dirty="0"/>
          </a:p>
        </p:txBody>
      </p:sp>
    </p:spTree>
    <p:extLst>
      <p:ext uri="{BB962C8B-B14F-4D97-AF65-F5344CB8AC3E}">
        <p14:creationId xmlns:p14="http://schemas.microsoft.com/office/powerpoint/2010/main" val="1626721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D2819-C926-9FFA-CB39-C9DE74611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2532D-6898-E6D4-3C82-0E54F982895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DDF250-3F97-8113-F738-6F9ABF5292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06AED6D-AF0F-CEE8-27F8-0A79C25FFE44}"/>
              </a:ext>
            </a:extLst>
          </p:cNvPr>
          <p:cNvSpPr>
            <a:spLocks noGrp="1"/>
          </p:cNvSpPr>
          <p:nvPr>
            <p:ph type="sldNum" sz="quarter" idx="10"/>
          </p:nvPr>
        </p:nvSpPr>
        <p:spPr/>
        <p:txBody>
          <a:bodyPr/>
          <a:lstStyle/>
          <a:p>
            <a:fld id="{5CF7EA8C-4442-2B43-BEFB-AB7F822E7733}" type="slidenum">
              <a:rPr lang="en-US" smtClean="0"/>
              <a:t>14</a:t>
            </a:fld>
            <a:endParaRPr lang="en-US" dirty="0"/>
          </a:p>
        </p:txBody>
      </p:sp>
    </p:spTree>
    <p:extLst>
      <p:ext uri="{BB962C8B-B14F-4D97-AF65-F5344CB8AC3E}">
        <p14:creationId xmlns:p14="http://schemas.microsoft.com/office/powerpoint/2010/main" val="3485597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897F9-34E0-4BB5-C040-EDACC7D8D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528D8-EC49-E52D-3801-3262F84B48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4F35030-929B-3D45-555C-A6A617A9E272}"/>
              </a:ext>
            </a:extLst>
          </p:cNvPr>
          <p:cNvSpPr>
            <a:spLocks noGrp="1"/>
          </p:cNvSpPr>
          <p:nvPr>
            <p:ph type="body" idx="1"/>
          </p:nvPr>
        </p:nvSpPr>
        <p:spPr/>
        <p:txBody>
          <a:bodyPr/>
          <a:lstStyle/>
          <a:p>
            <a:r>
              <a:rPr lang="en-GB" dirty="0" err="1"/>
              <a:t>Poner</a:t>
            </a:r>
            <a:r>
              <a:rPr lang="en-GB" dirty="0"/>
              <a:t> </a:t>
            </a:r>
            <a:r>
              <a:rPr lang="en-GB" dirty="0" err="1"/>
              <a:t>en</a:t>
            </a:r>
            <a:r>
              <a:rPr lang="en-GB" dirty="0"/>
              <a:t> </a:t>
            </a:r>
            <a:r>
              <a:rPr lang="en-GB" dirty="0" err="1"/>
              <a:t>negrita</a:t>
            </a:r>
            <a:r>
              <a:rPr lang="en-GB" dirty="0"/>
              <a:t> palabras clave que me </a:t>
            </a:r>
            <a:r>
              <a:rPr lang="en-GB" dirty="0" err="1"/>
              <a:t>interesan</a:t>
            </a:r>
            <a:r>
              <a:rPr lang="en-GB" dirty="0"/>
              <a:t>. </a:t>
            </a:r>
          </a:p>
        </p:txBody>
      </p:sp>
      <p:sp>
        <p:nvSpPr>
          <p:cNvPr id="4" name="Slide Number Placeholder 3">
            <a:extLst>
              <a:ext uri="{FF2B5EF4-FFF2-40B4-BE49-F238E27FC236}">
                <a16:creationId xmlns:a16="http://schemas.microsoft.com/office/drawing/2014/main" id="{A7771D00-745D-BC65-4326-070BC413E3A1}"/>
              </a:ext>
            </a:extLst>
          </p:cNvPr>
          <p:cNvSpPr>
            <a:spLocks noGrp="1"/>
          </p:cNvSpPr>
          <p:nvPr>
            <p:ph type="sldNum" sz="quarter" idx="10"/>
          </p:nvPr>
        </p:nvSpPr>
        <p:spPr/>
        <p:txBody>
          <a:bodyPr/>
          <a:lstStyle/>
          <a:p>
            <a:fld id="{5CF7EA8C-4442-2B43-BEFB-AB7F822E7733}" type="slidenum">
              <a:rPr lang="en-US" smtClean="0"/>
              <a:t>15</a:t>
            </a:fld>
            <a:endParaRPr lang="en-US" dirty="0"/>
          </a:p>
        </p:txBody>
      </p:sp>
    </p:spTree>
    <p:extLst>
      <p:ext uri="{BB962C8B-B14F-4D97-AF65-F5344CB8AC3E}">
        <p14:creationId xmlns:p14="http://schemas.microsoft.com/office/powerpoint/2010/main" val="246849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59FF8-F7E8-7C65-C441-7CB71606C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19905-32AC-EFD2-2C7E-76BA586C522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2607645-F67D-D9AD-E908-C3FD48ACF1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0B7A0E-0C1A-B7AF-A560-92F6D52B21E1}"/>
              </a:ext>
            </a:extLst>
          </p:cNvPr>
          <p:cNvSpPr>
            <a:spLocks noGrp="1"/>
          </p:cNvSpPr>
          <p:nvPr>
            <p:ph type="sldNum" sz="quarter" idx="10"/>
          </p:nvPr>
        </p:nvSpPr>
        <p:spPr/>
        <p:txBody>
          <a:bodyPr/>
          <a:lstStyle/>
          <a:p>
            <a:fld id="{5CF7EA8C-4442-2B43-BEFB-AB7F822E7733}" type="slidenum">
              <a:rPr lang="en-US" smtClean="0"/>
              <a:t>16</a:t>
            </a:fld>
            <a:endParaRPr lang="en-US" dirty="0"/>
          </a:p>
        </p:txBody>
      </p:sp>
    </p:spTree>
    <p:extLst>
      <p:ext uri="{BB962C8B-B14F-4D97-AF65-F5344CB8AC3E}">
        <p14:creationId xmlns:p14="http://schemas.microsoft.com/office/powerpoint/2010/main" val="3986958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E5E32-FC63-E27C-EA4E-FBF48E7B1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988FD-27C7-DDFD-78EB-18FEC727B5B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DE32605-8237-09D8-EE89-90467A2567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A00C60E-ECC8-DB17-BAB5-C7638AF816F2}"/>
              </a:ext>
            </a:extLst>
          </p:cNvPr>
          <p:cNvSpPr>
            <a:spLocks noGrp="1"/>
          </p:cNvSpPr>
          <p:nvPr>
            <p:ph type="sldNum" sz="quarter" idx="10"/>
          </p:nvPr>
        </p:nvSpPr>
        <p:spPr/>
        <p:txBody>
          <a:bodyPr/>
          <a:lstStyle/>
          <a:p>
            <a:fld id="{5CF7EA8C-4442-2B43-BEFB-AB7F822E7733}" type="slidenum">
              <a:rPr lang="en-US" smtClean="0"/>
              <a:t>17</a:t>
            </a:fld>
            <a:endParaRPr lang="en-US" dirty="0"/>
          </a:p>
        </p:txBody>
      </p:sp>
    </p:spTree>
    <p:extLst>
      <p:ext uri="{BB962C8B-B14F-4D97-AF65-F5344CB8AC3E}">
        <p14:creationId xmlns:p14="http://schemas.microsoft.com/office/powerpoint/2010/main" val="3898815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2C2BE-BD7A-C4E3-612E-68293849A8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81179-2309-EEF2-356B-BDC3C8D8EAC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97A42D-E5E7-2326-4EA0-42F662813631}"/>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B5A70776-B84D-77D2-C16D-DBDF46116A13}"/>
              </a:ext>
            </a:extLst>
          </p:cNvPr>
          <p:cNvSpPr>
            <a:spLocks noGrp="1"/>
          </p:cNvSpPr>
          <p:nvPr>
            <p:ph type="sldNum" sz="quarter" idx="10"/>
          </p:nvPr>
        </p:nvSpPr>
        <p:spPr/>
        <p:txBody>
          <a:bodyPr/>
          <a:lstStyle/>
          <a:p>
            <a:fld id="{5CF7EA8C-4442-2B43-BEFB-AB7F822E7733}" type="slidenum">
              <a:rPr lang="en-US" smtClean="0"/>
              <a:t>18</a:t>
            </a:fld>
            <a:endParaRPr lang="en-US" dirty="0"/>
          </a:p>
        </p:txBody>
      </p:sp>
    </p:spTree>
    <p:extLst>
      <p:ext uri="{BB962C8B-B14F-4D97-AF65-F5344CB8AC3E}">
        <p14:creationId xmlns:p14="http://schemas.microsoft.com/office/powerpoint/2010/main" val="4135042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81BCC-0459-0791-C7A2-9DAB183EF9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3E6B3-DCF2-A01A-EB89-C53567592FA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A7F78A2-AABE-044D-997B-1EE7054973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640CDB-CD34-1608-007E-187785B55682}"/>
              </a:ext>
            </a:extLst>
          </p:cNvPr>
          <p:cNvSpPr>
            <a:spLocks noGrp="1"/>
          </p:cNvSpPr>
          <p:nvPr>
            <p:ph type="sldNum" sz="quarter" idx="10"/>
          </p:nvPr>
        </p:nvSpPr>
        <p:spPr/>
        <p:txBody>
          <a:bodyPr/>
          <a:lstStyle/>
          <a:p>
            <a:fld id="{5CF7EA8C-4442-2B43-BEFB-AB7F822E7733}" type="slidenum">
              <a:rPr lang="en-US" smtClean="0"/>
              <a:t>19</a:t>
            </a:fld>
            <a:endParaRPr lang="en-US" dirty="0"/>
          </a:p>
        </p:txBody>
      </p:sp>
    </p:spTree>
    <p:extLst>
      <p:ext uri="{BB962C8B-B14F-4D97-AF65-F5344CB8AC3E}">
        <p14:creationId xmlns:p14="http://schemas.microsoft.com/office/powerpoint/2010/main" val="59968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3F12-4A7C-46E8-4BD6-E0F34A458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47331-4AE7-0431-D0DC-E086F46A55C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506A819-81FD-E7DC-78F9-13487EC8C74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FB857FE-8905-7325-1BA2-54376A88AEED}"/>
              </a:ext>
            </a:extLst>
          </p:cNvPr>
          <p:cNvSpPr>
            <a:spLocks noGrp="1"/>
          </p:cNvSpPr>
          <p:nvPr>
            <p:ph type="sldNum" sz="quarter" idx="10"/>
          </p:nvPr>
        </p:nvSpPr>
        <p:spPr/>
        <p:txBody>
          <a:bodyPr/>
          <a:lstStyle/>
          <a:p>
            <a:fld id="{5CF7EA8C-4442-2B43-BEFB-AB7F822E7733}" type="slidenum">
              <a:rPr lang="en-US" smtClean="0"/>
              <a:t>20</a:t>
            </a:fld>
            <a:endParaRPr lang="en-US" dirty="0"/>
          </a:p>
        </p:txBody>
      </p:sp>
    </p:spTree>
    <p:extLst>
      <p:ext uri="{BB962C8B-B14F-4D97-AF65-F5344CB8AC3E}">
        <p14:creationId xmlns:p14="http://schemas.microsoft.com/office/powerpoint/2010/main" val="179295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04ED2-9504-7868-1132-149D96703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CF06D-613B-52B2-1FA7-45CEEDE33E0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AB17D0-1774-806C-242E-EF5211E6C3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0FB5B7-86CA-F929-1D7E-E55691F1B6F5}"/>
              </a:ext>
            </a:extLst>
          </p:cNvPr>
          <p:cNvSpPr>
            <a:spLocks noGrp="1"/>
          </p:cNvSpPr>
          <p:nvPr>
            <p:ph type="sldNum" sz="quarter" idx="10"/>
          </p:nvPr>
        </p:nvSpPr>
        <p:spPr/>
        <p:txBody>
          <a:bodyPr/>
          <a:lstStyle/>
          <a:p>
            <a:fld id="{5CF7EA8C-4442-2B43-BEFB-AB7F822E7733}" type="slidenum">
              <a:rPr lang="en-US" smtClean="0"/>
              <a:t>21</a:t>
            </a:fld>
            <a:endParaRPr lang="en-US" dirty="0"/>
          </a:p>
        </p:txBody>
      </p:sp>
    </p:spTree>
    <p:extLst>
      <p:ext uri="{BB962C8B-B14F-4D97-AF65-F5344CB8AC3E}">
        <p14:creationId xmlns:p14="http://schemas.microsoft.com/office/powerpoint/2010/main" val="3409821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2E732-DE0D-6FBF-B138-F866C3583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7322F-1A00-49ED-08B4-6C8141188DF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FCCD916-DFD8-E250-5202-44C3E74E359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9647BC0-DCEB-65F1-B415-D23763C4CBBF}"/>
              </a:ext>
            </a:extLst>
          </p:cNvPr>
          <p:cNvSpPr>
            <a:spLocks noGrp="1"/>
          </p:cNvSpPr>
          <p:nvPr>
            <p:ph type="sldNum" sz="quarter" idx="10"/>
          </p:nvPr>
        </p:nvSpPr>
        <p:spPr/>
        <p:txBody>
          <a:bodyPr/>
          <a:lstStyle/>
          <a:p>
            <a:fld id="{5CF7EA8C-4442-2B43-BEFB-AB7F822E7733}" type="slidenum">
              <a:rPr lang="en-US" smtClean="0"/>
              <a:t>22</a:t>
            </a:fld>
            <a:endParaRPr lang="en-US" dirty="0"/>
          </a:p>
        </p:txBody>
      </p:sp>
    </p:spTree>
    <p:extLst>
      <p:ext uri="{BB962C8B-B14F-4D97-AF65-F5344CB8AC3E}">
        <p14:creationId xmlns:p14="http://schemas.microsoft.com/office/powerpoint/2010/main" val="3465457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FC285-DC18-98EE-6AEE-41A6B135A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43816-C07F-4632-CE8A-9A5540B38FE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5DC7F2-717C-17BE-93EE-9A9521D4D3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2CC125-0951-E97A-82E4-F87150113CCF}"/>
              </a:ext>
            </a:extLst>
          </p:cNvPr>
          <p:cNvSpPr>
            <a:spLocks noGrp="1"/>
          </p:cNvSpPr>
          <p:nvPr>
            <p:ph type="sldNum" sz="quarter" idx="10"/>
          </p:nvPr>
        </p:nvSpPr>
        <p:spPr/>
        <p:txBody>
          <a:bodyPr/>
          <a:lstStyle/>
          <a:p>
            <a:fld id="{5CF7EA8C-4442-2B43-BEFB-AB7F822E7733}" type="slidenum">
              <a:rPr lang="en-US" smtClean="0"/>
              <a:t>23</a:t>
            </a:fld>
            <a:endParaRPr lang="en-US" dirty="0"/>
          </a:p>
        </p:txBody>
      </p:sp>
    </p:spTree>
    <p:extLst>
      <p:ext uri="{BB962C8B-B14F-4D97-AF65-F5344CB8AC3E}">
        <p14:creationId xmlns:p14="http://schemas.microsoft.com/office/powerpoint/2010/main" val="931533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A417-4378-C67F-BDF7-C1F7E59D1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F6B23-065B-1D4D-A51B-AD6D873F8EF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46AF822-12C2-F94E-0243-69EC3A4E84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308BF2-9641-44D1-1D8E-2874BDAD6D72}"/>
              </a:ext>
            </a:extLst>
          </p:cNvPr>
          <p:cNvSpPr>
            <a:spLocks noGrp="1"/>
          </p:cNvSpPr>
          <p:nvPr>
            <p:ph type="sldNum" sz="quarter" idx="10"/>
          </p:nvPr>
        </p:nvSpPr>
        <p:spPr/>
        <p:txBody>
          <a:bodyPr/>
          <a:lstStyle/>
          <a:p>
            <a:fld id="{5CF7EA8C-4442-2B43-BEFB-AB7F822E7733}" type="slidenum">
              <a:rPr lang="en-US" smtClean="0"/>
              <a:t>24</a:t>
            </a:fld>
            <a:endParaRPr lang="en-US" dirty="0"/>
          </a:p>
        </p:txBody>
      </p:sp>
    </p:spTree>
    <p:extLst>
      <p:ext uri="{BB962C8B-B14F-4D97-AF65-F5344CB8AC3E}">
        <p14:creationId xmlns:p14="http://schemas.microsoft.com/office/powerpoint/2010/main" val="1647288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1D8D4-A125-E6DF-391C-B244FDB69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6ACE4-CEB1-1F49-B1AB-C21D6C7C4BF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26CCD3B-2AD7-C1C8-0881-E4470DA45C2B}"/>
              </a:ext>
            </a:extLst>
          </p:cNvPr>
          <p:cNvSpPr>
            <a:spLocks noGrp="1"/>
          </p:cNvSpPr>
          <p:nvPr>
            <p:ph type="body" idx="1"/>
          </p:nvPr>
        </p:nvSpPr>
        <p:spPr/>
        <p:txBody>
          <a:bodyPr/>
          <a:lstStyle/>
          <a:p>
            <a:r>
              <a:rPr lang="en-GB" dirty="0"/>
              <a:t>1. Useful/helpful or very useful/helpful.</a:t>
            </a:r>
          </a:p>
          <a:p>
            <a:r>
              <a:rPr lang="en-GB" dirty="0"/>
              <a:t>2. Useful/helpful or very useful/helpful.</a:t>
            </a:r>
          </a:p>
          <a:p>
            <a:r>
              <a:rPr lang="en-GB" dirty="0"/>
              <a:t>3. Motivating or very motivating.</a:t>
            </a:r>
          </a:p>
          <a:p>
            <a:r>
              <a:rPr lang="en-GB" dirty="0"/>
              <a:t>4. Help me or help me a lot.</a:t>
            </a:r>
          </a:p>
        </p:txBody>
      </p:sp>
      <p:sp>
        <p:nvSpPr>
          <p:cNvPr id="4" name="Slide Number Placeholder 3">
            <a:extLst>
              <a:ext uri="{FF2B5EF4-FFF2-40B4-BE49-F238E27FC236}">
                <a16:creationId xmlns:a16="http://schemas.microsoft.com/office/drawing/2014/main" id="{97F4CC26-93C2-80FD-B4AF-5685D8FA1CCB}"/>
              </a:ext>
            </a:extLst>
          </p:cNvPr>
          <p:cNvSpPr>
            <a:spLocks noGrp="1"/>
          </p:cNvSpPr>
          <p:nvPr>
            <p:ph type="sldNum" sz="quarter" idx="10"/>
          </p:nvPr>
        </p:nvSpPr>
        <p:spPr/>
        <p:txBody>
          <a:bodyPr/>
          <a:lstStyle/>
          <a:p>
            <a:fld id="{5CF7EA8C-4442-2B43-BEFB-AB7F822E7733}" type="slidenum">
              <a:rPr lang="en-US" smtClean="0"/>
              <a:t>25</a:t>
            </a:fld>
            <a:endParaRPr lang="en-US" dirty="0"/>
          </a:p>
        </p:txBody>
      </p:sp>
    </p:spTree>
    <p:extLst>
      <p:ext uri="{BB962C8B-B14F-4D97-AF65-F5344CB8AC3E}">
        <p14:creationId xmlns:p14="http://schemas.microsoft.com/office/powerpoint/2010/main" val="1933402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D9759-D37D-D0CD-9073-D57B3BF07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7AF18-2B8B-0760-C7F8-1A16895777C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BD14902-D949-B8A8-2B4C-F71C8F96DBD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089052-963F-3533-5471-15D1E92DEBDD}"/>
              </a:ext>
            </a:extLst>
          </p:cNvPr>
          <p:cNvSpPr>
            <a:spLocks noGrp="1"/>
          </p:cNvSpPr>
          <p:nvPr>
            <p:ph type="sldNum" sz="quarter" idx="10"/>
          </p:nvPr>
        </p:nvSpPr>
        <p:spPr/>
        <p:txBody>
          <a:bodyPr/>
          <a:lstStyle/>
          <a:p>
            <a:fld id="{5CF7EA8C-4442-2B43-BEFB-AB7F822E7733}" type="slidenum">
              <a:rPr lang="en-US" smtClean="0"/>
              <a:t>26</a:t>
            </a:fld>
            <a:endParaRPr lang="en-US" dirty="0"/>
          </a:p>
        </p:txBody>
      </p:sp>
    </p:spTree>
    <p:extLst>
      <p:ext uri="{BB962C8B-B14F-4D97-AF65-F5344CB8AC3E}">
        <p14:creationId xmlns:p14="http://schemas.microsoft.com/office/powerpoint/2010/main" val="3850219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D16E-470F-DA9B-F68F-79E3BC1F2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1C661-7D7F-76C9-BF2A-9C7E3B0936E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FF7EEDF-5255-CC32-D180-6E1182AE165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0A29AB-D9CA-4514-1E6B-A5B1024022C0}"/>
              </a:ext>
            </a:extLst>
          </p:cNvPr>
          <p:cNvSpPr>
            <a:spLocks noGrp="1"/>
          </p:cNvSpPr>
          <p:nvPr>
            <p:ph type="sldNum" sz="quarter" idx="10"/>
          </p:nvPr>
        </p:nvSpPr>
        <p:spPr/>
        <p:txBody>
          <a:bodyPr/>
          <a:lstStyle/>
          <a:p>
            <a:fld id="{5CF7EA8C-4442-2B43-BEFB-AB7F822E7733}" type="slidenum">
              <a:rPr lang="en-US" smtClean="0"/>
              <a:t>27</a:t>
            </a:fld>
            <a:endParaRPr lang="en-US" dirty="0"/>
          </a:p>
        </p:txBody>
      </p:sp>
    </p:spTree>
    <p:extLst>
      <p:ext uri="{BB962C8B-B14F-4D97-AF65-F5344CB8AC3E}">
        <p14:creationId xmlns:p14="http://schemas.microsoft.com/office/powerpoint/2010/main" val="2953380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Title:</a:t>
            </a:r>
            <a:r>
              <a:rPr lang="en-US" baseline="0" dirty="0"/>
              <a:t> Uppercase, Calibri size 60, XJTLU Navy</a:t>
            </a:r>
          </a:p>
        </p:txBody>
      </p:sp>
      <p:sp>
        <p:nvSpPr>
          <p:cNvPr id="4" name="Slide Number Placeholder 3"/>
          <p:cNvSpPr>
            <a:spLocks noGrp="1"/>
          </p:cNvSpPr>
          <p:nvPr>
            <p:ph type="sldNum" sz="quarter" idx="10"/>
          </p:nvPr>
        </p:nvSpPr>
        <p:spPr/>
        <p:txBody>
          <a:bodyPr/>
          <a:lstStyle/>
          <a:p>
            <a:fld id="{5CF7EA8C-4442-2B43-BEFB-AB7F822E7733}" type="slidenum">
              <a:rPr lang="en-US" smtClean="0"/>
              <a:t>30</a:t>
            </a:fld>
            <a:endParaRPr lang="en-US"/>
          </a:p>
        </p:txBody>
      </p:sp>
    </p:spTree>
    <p:extLst>
      <p:ext uri="{BB962C8B-B14F-4D97-AF65-F5344CB8AC3E}">
        <p14:creationId xmlns:p14="http://schemas.microsoft.com/office/powerpoint/2010/main" val="426705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GB"/>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2127119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424444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258806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363283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1" y="1151335"/>
            <a:ext cx="4040188"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1"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39417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1071329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783829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0"/>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2006133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261437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121066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87F1B10-1EBC-FD4C-9140-0291364A5810}" type="datetimeFigureOut">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84AB98-1115-2D49-A18E-6B66BF9F60CB}" type="slidenum">
              <a:rPr lang="en-US" smtClean="0"/>
              <a:t>‹#›</a:t>
            </a:fld>
            <a:endParaRPr lang="en-US" dirty="0"/>
          </a:p>
        </p:txBody>
      </p:sp>
    </p:spTree>
    <p:extLst>
      <p:ext uri="{BB962C8B-B14F-4D97-AF65-F5344CB8AC3E}">
        <p14:creationId xmlns:p14="http://schemas.microsoft.com/office/powerpoint/2010/main" val="3735155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047"/>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620"/>
            </a:lvl1pPr>
            <a:lvl2pPr marL="308127" indent="0" algn="ctr">
              <a:buNone/>
              <a:defRPr sz="1351"/>
            </a:lvl2pPr>
            <a:lvl3pPr marL="616729" indent="0" algn="ctr">
              <a:buNone/>
              <a:defRPr sz="1260"/>
            </a:lvl3pPr>
            <a:lvl4pPr marL="924856" indent="0" algn="ctr">
              <a:buNone/>
              <a:defRPr sz="1080"/>
            </a:lvl4pPr>
            <a:lvl5pPr marL="1233457" indent="0" algn="ctr">
              <a:buNone/>
              <a:defRPr sz="1080"/>
            </a:lvl5pPr>
            <a:lvl6pPr marL="1541583" indent="0" algn="ctr">
              <a:buNone/>
              <a:defRPr sz="1080"/>
            </a:lvl6pPr>
            <a:lvl7pPr marL="1850184" indent="0" algn="ctr">
              <a:buNone/>
              <a:defRPr sz="1080"/>
            </a:lvl7pPr>
            <a:lvl8pPr marL="2158311" indent="0" algn="ctr">
              <a:buNone/>
              <a:defRPr sz="1080"/>
            </a:lvl8pPr>
            <a:lvl9pPr marL="2466437" indent="0" algn="ctr">
              <a:buNone/>
              <a:defRPr sz="1080"/>
            </a:lvl9pPr>
          </a:lstStyle>
          <a:p>
            <a:r>
              <a:rPr lang="en-US"/>
              <a:t>Click to edit Master subtitle style</a:t>
            </a:r>
          </a:p>
        </p:txBody>
      </p:sp>
      <p:sp>
        <p:nvSpPr>
          <p:cNvPr id="4" name="Date Placeholder 3"/>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3886130"/>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10"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p:txBody>
          <a:bodyPr/>
          <a:lstStyle>
            <a:lvl1pPr>
              <a:defRPr b="1" i="0">
                <a:latin typeface="+mj-lt"/>
                <a:ea typeface="SimSun" pitchFamily="2" charset="-122"/>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SimSun" pitchFamily="2" charset="-122"/>
                <a:ea typeface="SimSun" pitchFamily="2" charset="-122"/>
              </a:defRPr>
            </a:lvl1pPr>
            <a:lvl2pPr>
              <a:defRPr>
                <a:latin typeface="SimSun" pitchFamily="2" charset="-122"/>
                <a:ea typeface="SimSun" pitchFamily="2" charset="-122"/>
              </a:defRPr>
            </a:lvl2pPr>
            <a:lvl3pPr>
              <a:defRPr>
                <a:latin typeface="SimSun" pitchFamily="2" charset="-122"/>
                <a:ea typeface="SimSun" pitchFamily="2" charset="-122"/>
              </a:defRPr>
            </a:lvl3pPr>
            <a:lvl4pPr>
              <a:defRPr>
                <a:latin typeface="SimSun" pitchFamily="2" charset="-122"/>
                <a:ea typeface="SimSun" pitchFamily="2" charset="-122"/>
              </a:defRPr>
            </a:lvl4pPr>
            <a:lvl5pPr>
              <a:defRPr>
                <a:latin typeface="SimSun" pitchFamily="2" charset="-122"/>
                <a:ea typeface="SimSun" pitchFamily="2"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endParaRPr lang="en-US" dirty="0">
              <a:solidFill>
                <a:prstClr val="black">
                  <a:tint val="75000"/>
                </a:prstClr>
              </a:solidFill>
              <a:latin typeface="Calibri"/>
            </a:endParaRPr>
          </a:p>
        </p:txBody>
      </p:sp>
    </p:spTree>
    <p:extLst>
      <p:ext uri="{BB962C8B-B14F-4D97-AF65-F5344CB8AC3E}">
        <p14:creationId xmlns:p14="http://schemas.microsoft.com/office/powerpoint/2010/main" val="410023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282307"/>
            <a:ext cx="7886700" cy="2139553"/>
          </a:xfrm>
        </p:spPr>
        <p:txBody>
          <a:bodyPr anchor="b">
            <a:normAutofit/>
          </a:bodyPr>
          <a:lstStyle>
            <a:lvl1pPr>
              <a:defRPr lang="en-US" sz="2967" b="1" i="0" kern="1200" dirty="0">
                <a:solidFill>
                  <a:schemeClr val="tx1"/>
                </a:solidFill>
                <a:latin typeface="+mj-lt"/>
                <a:ea typeface="SimSun" pitchFamily="2" charset="-122"/>
                <a:cs typeface="+mj-cs"/>
              </a:defRPr>
            </a:lvl1pPr>
          </a:lstStyle>
          <a:p>
            <a:r>
              <a:rPr lang="en-US" dirty="0"/>
              <a:t>Click to edit Master title style</a:t>
            </a:r>
          </a:p>
        </p:txBody>
      </p:sp>
      <p:sp>
        <p:nvSpPr>
          <p:cNvPr id="3" name="Text Placeholder 2"/>
          <p:cNvSpPr>
            <a:spLocks noGrp="1"/>
          </p:cNvSpPr>
          <p:nvPr>
            <p:ph type="body" idx="1"/>
          </p:nvPr>
        </p:nvSpPr>
        <p:spPr>
          <a:xfrm>
            <a:off x="623889" y="3442099"/>
            <a:ext cx="7886700" cy="1125140"/>
          </a:xfrm>
        </p:spPr>
        <p:txBody>
          <a:bodyPr/>
          <a:lstStyle>
            <a:lvl1pPr marL="0" indent="0">
              <a:buNone/>
              <a:defRPr sz="1620">
                <a:solidFill>
                  <a:schemeClr val="tx1">
                    <a:tint val="75000"/>
                  </a:schemeClr>
                </a:solidFill>
              </a:defRPr>
            </a:lvl1pPr>
            <a:lvl2pPr marL="308127" indent="0">
              <a:buNone/>
              <a:defRPr sz="1351">
                <a:solidFill>
                  <a:schemeClr val="tx1">
                    <a:tint val="75000"/>
                  </a:schemeClr>
                </a:solidFill>
              </a:defRPr>
            </a:lvl2pPr>
            <a:lvl3pPr marL="616729" indent="0">
              <a:buNone/>
              <a:defRPr sz="1260">
                <a:solidFill>
                  <a:schemeClr val="tx1">
                    <a:tint val="75000"/>
                  </a:schemeClr>
                </a:solidFill>
              </a:defRPr>
            </a:lvl3pPr>
            <a:lvl4pPr marL="924856" indent="0">
              <a:buNone/>
              <a:defRPr sz="1080">
                <a:solidFill>
                  <a:schemeClr val="tx1">
                    <a:tint val="75000"/>
                  </a:schemeClr>
                </a:solidFill>
              </a:defRPr>
            </a:lvl4pPr>
            <a:lvl5pPr marL="1233457" indent="0">
              <a:buNone/>
              <a:defRPr sz="1080">
                <a:solidFill>
                  <a:schemeClr val="tx1">
                    <a:tint val="75000"/>
                  </a:schemeClr>
                </a:solidFill>
              </a:defRPr>
            </a:lvl5pPr>
            <a:lvl6pPr marL="1541583" indent="0">
              <a:buNone/>
              <a:defRPr sz="1080">
                <a:solidFill>
                  <a:schemeClr val="tx1">
                    <a:tint val="75000"/>
                  </a:schemeClr>
                </a:solidFill>
              </a:defRPr>
            </a:lvl6pPr>
            <a:lvl7pPr marL="1850184" indent="0">
              <a:buNone/>
              <a:defRPr sz="1080">
                <a:solidFill>
                  <a:schemeClr val="tx1">
                    <a:tint val="75000"/>
                  </a:schemeClr>
                </a:solidFill>
              </a:defRPr>
            </a:lvl7pPr>
            <a:lvl8pPr marL="2158311" indent="0">
              <a:buNone/>
              <a:defRPr sz="1080">
                <a:solidFill>
                  <a:schemeClr val="tx1">
                    <a:tint val="75000"/>
                  </a:schemeClr>
                </a:solidFill>
              </a:defRPr>
            </a:lvl8pPr>
            <a:lvl9pPr marL="2466437" indent="0">
              <a:buNone/>
              <a:defRPr sz="10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6330300"/>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p:txBody>
          <a:bodyPr>
            <a:normAutofit/>
          </a:bodyPr>
          <a:lstStyle>
            <a:lvl1pPr>
              <a:defRPr lang="en-US" sz="2967" b="1" i="0" kern="1200" dirty="0">
                <a:solidFill>
                  <a:schemeClr val="tx1"/>
                </a:solidFill>
                <a:latin typeface="+mj-lt"/>
                <a:ea typeface="SimSun" pitchFamily="2" charset="-122"/>
                <a:cs typeface="+mj-cs"/>
              </a:defRPr>
            </a:lvl1pPr>
          </a:lstStyle>
          <a:p>
            <a:r>
              <a:rPr lang="en-US" dirty="0"/>
              <a:t>Click to edit Master title style</a:t>
            </a:r>
          </a:p>
        </p:txBody>
      </p:sp>
      <p:sp>
        <p:nvSpPr>
          <p:cNvPr id="3" name="Content Placeholder 2"/>
          <p:cNvSpPr>
            <a:spLocks noGrp="1"/>
          </p:cNvSpPr>
          <p:nvPr>
            <p:ph sz="half" idx="1"/>
          </p:nvPr>
        </p:nvSpPr>
        <p:spPr>
          <a:xfrm>
            <a:off x="628651" y="1369220"/>
            <a:ext cx="3886200" cy="3263504"/>
          </a:xfrm>
        </p:spPr>
        <p:txBody>
          <a:bodyPr/>
          <a:lstStyle>
            <a:lvl1pPr>
              <a:defRPr>
                <a:latin typeface="SimSun" pitchFamily="2" charset="-122"/>
                <a:ea typeface="SimSun" pitchFamily="2" charset="-122"/>
              </a:defRPr>
            </a:lvl1pPr>
            <a:lvl2pPr>
              <a:defRPr>
                <a:latin typeface="SimSun" pitchFamily="2" charset="-122"/>
                <a:ea typeface="SimSun" pitchFamily="2" charset="-122"/>
              </a:defRPr>
            </a:lvl2pPr>
            <a:lvl3pPr>
              <a:defRPr>
                <a:latin typeface="SimSun" pitchFamily="2" charset="-122"/>
                <a:ea typeface="SimSun" pitchFamily="2" charset="-122"/>
              </a:defRPr>
            </a:lvl3pPr>
            <a:lvl4pPr>
              <a:defRPr>
                <a:latin typeface="SimSun" pitchFamily="2" charset="-122"/>
                <a:ea typeface="SimSun" pitchFamily="2" charset="-122"/>
              </a:defRPr>
            </a:lvl4pPr>
            <a:lvl5pPr>
              <a:defRPr>
                <a:latin typeface="SimSun" pitchFamily="2" charset="-122"/>
                <a:ea typeface="SimSun" pitchFamily="2"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1" y="1369220"/>
            <a:ext cx="3886200" cy="3263504"/>
          </a:xfrm>
        </p:spPr>
        <p:txBody>
          <a:bodyPr/>
          <a:lstStyle>
            <a:lvl1pPr>
              <a:defRPr>
                <a:latin typeface="SimSun" pitchFamily="2" charset="-122"/>
                <a:ea typeface="SimSun" pitchFamily="2" charset="-122"/>
              </a:defRPr>
            </a:lvl1pPr>
            <a:lvl2pPr>
              <a:defRPr>
                <a:latin typeface="SimSun" pitchFamily="2" charset="-122"/>
                <a:ea typeface="SimSun" pitchFamily="2" charset="-122"/>
              </a:defRPr>
            </a:lvl2pPr>
            <a:lvl3pPr>
              <a:defRPr>
                <a:latin typeface="SimSun" pitchFamily="2" charset="-122"/>
                <a:ea typeface="SimSun" pitchFamily="2" charset="-122"/>
              </a:defRPr>
            </a:lvl3pPr>
            <a:lvl4pPr>
              <a:defRPr>
                <a:latin typeface="SimSun" pitchFamily="2" charset="-122"/>
                <a:ea typeface="SimSun" pitchFamily="2" charset="-122"/>
              </a:defRPr>
            </a:lvl4pPr>
            <a:lvl5pPr>
              <a:defRPr>
                <a:latin typeface="SimSun" pitchFamily="2" charset="-122"/>
                <a:ea typeface="SimSun" pitchFamily="2"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pic>
        <p:nvPicPr>
          <p:cNvPr id="8"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Tree>
    <p:extLst>
      <p:ext uri="{BB962C8B-B14F-4D97-AF65-F5344CB8AC3E}">
        <p14:creationId xmlns:p14="http://schemas.microsoft.com/office/powerpoint/2010/main" val="367818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a:xfrm>
            <a:off x="629842" y="273844"/>
            <a:ext cx="7886700" cy="994172"/>
          </a:xfrm>
        </p:spPr>
        <p:txBody>
          <a:bodyPr>
            <a:normAutofit/>
          </a:bodyPr>
          <a:lstStyle>
            <a:lvl1pPr>
              <a:defRPr lang="en-US" sz="2967" b="1" i="0" kern="1200" dirty="0">
                <a:solidFill>
                  <a:schemeClr val="tx1"/>
                </a:solidFill>
                <a:latin typeface="+mj-lt"/>
                <a:ea typeface="SimSun" pitchFamily="2" charset="-122"/>
                <a:cs typeface="+mj-cs"/>
              </a:defRPr>
            </a:lvl1pPr>
          </a:lstStyle>
          <a:p>
            <a:r>
              <a:rPr lang="en-US" dirty="0"/>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620" b="1"/>
            </a:lvl1pPr>
            <a:lvl2pPr marL="308127" indent="0">
              <a:buNone/>
              <a:defRPr sz="1351" b="1"/>
            </a:lvl2pPr>
            <a:lvl3pPr marL="616729" indent="0">
              <a:buNone/>
              <a:defRPr sz="1260" b="1"/>
            </a:lvl3pPr>
            <a:lvl4pPr marL="924856" indent="0">
              <a:buNone/>
              <a:defRPr sz="1080" b="1"/>
            </a:lvl4pPr>
            <a:lvl5pPr marL="1233457" indent="0">
              <a:buNone/>
              <a:defRPr sz="1080" b="1"/>
            </a:lvl5pPr>
            <a:lvl6pPr marL="1541583" indent="0">
              <a:buNone/>
              <a:defRPr sz="1080" b="1"/>
            </a:lvl6pPr>
            <a:lvl7pPr marL="1850184" indent="0">
              <a:buNone/>
              <a:defRPr sz="1080" b="1"/>
            </a:lvl7pPr>
            <a:lvl8pPr marL="2158311" indent="0">
              <a:buNone/>
              <a:defRPr sz="1080" b="1"/>
            </a:lvl8pPr>
            <a:lvl9pPr marL="2466437" indent="0">
              <a:buNone/>
              <a:defRPr sz="1080" b="1"/>
            </a:lvl9pPr>
          </a:lstStyle>
          <a:p>
            <a:pPr lvl="0"/>
            <a:r>
              <a:rPr lang="en-US"/>
              <a:t>Click to edit Master text styles</a:t>
            </a:r>
          </a:p>
        </p:txBody>
      </p:sp>
      <p:sp>
        <p:nvSpPr>
          <p:cNvPr id="4" name="Content Placeholder 3"/>
          <p:cNvSpPr>
            <a:spLocks noGrp="1"/>
          </p:cNvSpPr>
          <p:nvPr>
            <p:ph sz="half" idx="2"/>
          </p:nvPr>
        </p:nvSpPr>
        <p:spPr>
          <a:xfrm>
            <a:off x="629842" y="1878807"/>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4" y="1260872"/>
            <a:ext cx="3887391" cy="617934"/>
          </a:xfrm>
        </p:spPr>
        <p:txBody>
          <a:bodyPr anchor="b"/>
          <a:lstStyle>
            <a:lvl1pPr marL="0" indent="0">
              <a:buNone/>
              <a:defRPr sz="1620" b="1"/>
            </a:lvl1pPr>
            <a:lvl2pPr marL="308127" indent="0">
              <a:buNone/>
              <a:defRPr sz="1351" b="1"/>
            </a:lvl2pPr>
            <a:lvl3pPr marL="616729" indent="0">
              <a:buNone/>
              <a:defRPr sz="1260" b="1"/>
            </a:lvl3pPr>
            <a:lvl4pPr marL="924856" indent="0">
              <a:buNone/>
              <a:defRPr sz="1080" b="1"/>
            </a:lvl4pPr>
            <a:lvl5pPr marL="1233457" indent="0">
              <a:buNone/>
              <a:defRPr sz="1080" b="1"/>
            </a:lvl5pPr>
            <a:lvl6pPr marL="1541583" indent="0">
              <a:buNone/>
              <a:defRPr sz="1080" b="1"/>
            </a:lvl6pPr>
            <a:lvl7pPr marL="1850184" indent="0">
              <a:buNone/>
              <a:defRPr sz="1080" b="1"/>
            </a:lvl7pPr>
            <a:lvl8pPr marL="2158311" indent="0">
              <a:buNone/>
              <a:defRPr sz="1080" b="1"/>
            </a:lvl8pPr>
            <a:lvl9pPr marL="2466437" indent="0">
              <a:buNone/>
              <a:defRPr sz="1080" b="1"/>
            </a:lvl9pPr>
          </a:lstStyle>
          <a:p>
            <a:pPr lvl="0"/>
            <a:r>
              <a:rPr lang="en-US"/>
              <a:t>Click to edit Master text styles</a:t>
            </a:r>
          </a:p>
        </p:txBody>
      </p:sp>
      <p:sp>
        <p:nvSpPr>
          <p:cNvPr id="6" name="Content Placeholder 5"/>
          <p:cNvSpPr>
            <a:spLocks noGrp="1"/>
          </p:cNvSpPr>
          <p:nvPr>
            <p:ph sz="quarter" idx="4"/>
          </p:nvPr>
        </p:nvSpPr>
        <p:spPr>
          <a:xfrm>
            <a:off x="4629154" y="1878807"/>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pic>
        <p:nvPicPr>
          <p:cNvPr id="10"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Tree>
    <p:extLst>
      <p:ext uri="{BB962C8B-B14F-4D97-AF65-F5344CB8AC3E}">
        <p14:creationId xmlns:p14="http://schemas.microsoft.com/office/powerpoint/2010/main" val="2277402838"/>
      </p:ext>
    </p:extLst>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7"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p:txBody>
          <a:bodyPr>
            <a:normAutofit/>
          </a:bodyPr>
          <a:lstStyle>
            <a:lvl1pPr>
              <a:defRPr lang="en-US" sz="2967" b="1" i="0" kern="1200" dirty="0">
                <a:solidFill>
                  <a:schemeClr val="tx1"/>
                </a:solidFill>
                <a:latin typeface="+mj-lt"/>
                <a:ea typeface="SimSun" pitchFamily="2" charset="-122"/>
                <a:cs typeface="+mj-cs"/>
              </a:defRPr>
            </a:lvl1pPr>
          </a:lstStyle>
          <a:p>
            <a:r>
              <a:rPr lang="en-US" dirty="0"/>
              <a:t>Click to edit Master title style</a:t>
            </a:r>
          </a:p>
        </p:txBody>
      </p:sp>
      <p:sp>
        <p:nvSpPr>
          <p:cNvPr id="3" name="Date Placeholder 2"/>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3152214"/>
      </p:ext>
    </p:extLst>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6"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Date Placeholder 1"/>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0354694"/>
      </p:ext>
    </p:extLst>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9"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a:xfrm>
            <a:off x="629841" y="342900"/>
            <a:ext cx="2949179" cy="1200150"/>
          </a:xfrm>
        </p:spPr>
        <p:txBody>
          <a:bodyPr anchor="b"/>
          <a:lstStyle>
            <a:lvl1pPr>
              <a:defRPr sz="2156"/>
            </a:lvl1pPr>
          </a:lstStyle>
          <a:p>
            <a:r>
              <a:rPr lang="en-US"/>
              <a:t>Click to edit Master title style</a:t>
            </a:r>
          </a:p>
        </p:txBody>
      </p:sp>
      <p:sp>
        <p:nvSpPr>
          <p:cNvPr id="3" name="Content Placeholder 2"/>
          <p:cNvSpPr>
            <a:spLocks noGrp="1"/>
          </p:cNvSpPr>
          <p:nvPr>
            <p:ph idx="1"/>
          </p:nvPr>
        </p:nvSpPr>
        <p:spPr>
          <a:xfrm>
            <a:off x="3887391" y="740570"/>
            <a:ext cx="4629151" cy="3655220"/>
          </a:xfrm>
        </p:spPr>
        <p:txBody>
          <a:bodyPr/>
          <a:lstStyle>
            <a:lvl1pPr>
              <a:defRPr sz="2156"/>
            </a:lvl1pPr>
            <a:lvl2pPr>
              <a:defRPr sz="1891"/>
            </a:lvl2pPr>
            <a:lvl3pPr>
              <a:defRPr sz="162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3"/>
            <a:ext cx="2949179" cy="2858691"/>
          </a:xfrm>
        </p:spPr>
        <p:txBody>
          <a:bodyPr/>
          <a:lstStyle>
            <a:lvl1pPr marL="0" indent="0">
              <a:buNone/>
              <a:defRPr sz="1080"/>
            </a:lvl1pPr>
            <a:lvl2pPr marL="308127" indent="0">
              <a:buNone/>
              <a:defRPr sz="991"/>
            </a:lvl2pPr>
            <a:lvl3pPr marL="616729" indent="0">
              <a:buNone/>
              <a:defRPr sz="811"/>
            </a:lvl3pPr>
            <a:lvl4pPr marL="924856" indent="0">
              <a:buNone/>
              <a:defRPr sz="720"/>
            </a:lvl4pPr>
            <a:lvl5pPr marL="1233457" indent="0">
              <a:buNone/>
              <a:defRPr sz="720"/>
            </a:lvl5pPr>
            <a:lvl6pPr marL="1541583" indent="0">
              <a:buNone/>
              <a:defRPr sz="720"/>
            </a:lvl6pPr>
            <a:lvl7pPr marL="1850184" indent="0">
              <a:buNone/>
              <a:defRPr sz="720"/>
            </a:lvl7pPr>
            <a:lvl8pPr marL="2158311" indent="0">
              <a:buNone/>
              <a:defRPr sz="720"/>
            </a:lvl8pPr>
            <a:lvl9pPr marL="2466437"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83254704"/>
      </p:ext>
    </p:extLst>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9"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2" name="Title 1"/>
          <p:cNvSpPr>
            <a:spLocks noGrp="1"/>
          </p:cNvSpPr>
          <p:nvPr>
            <p:ph type="title"/>
          </p:nvPr>
        </p:nvSpPr>
        <p:spPr>
          <a:xfrm>
            <a:off x="629841" y="342900"/>
            <a:ext cx="2949179" cy="1200150"/>
          </a:xfrm>
        </p:spPr>
        <p:txBody>
          <a:bodyPr anchor="b"/>
          <a:lstStyle>
            <a:lvl1pPr>
              <a:defRPr sz="2156"/>
            </a:lvl1pPr>
          </a:lstStyle>
          <a:p>
            <a:r>
              <a:rPr lang="en-US"/>
              <a:t>Click to edit Master title style</a:t>
            </a:r>
          </a:p>
        </p:txBody>
      </p:sp>
      <p:sp>
        <p:nvSpPr>
          <p:cNvPr id="3" name="Picture Placeholder 2"/>
          <p:cNvSpPr>
            <a:spLocks noGrp="1"/>
          </p:cNvSpPr>
          <p:nvPr>
            <p:ph type="pic" idx="1"/>
          </p:nvPr>
        </p:nvSpPr>
        <p:spPr>
          <a:xfrm>
            <a:off x="3887391" y="740570"/>
            <a:ext cx="4629151" cy="3655220"/>
          </a:xfrm>
        </p:spPr>
        <p:txBody>
          <a:bodyPr/>
          <a:lstStyle>
            <a:lvl1pPr marL="0" indent="0">
              <a:buNone/>
              <a:defRPr sz="2156"/>
            </a:lvl1pPr>
            <a:lvl2pPr marL="308127" indent="0">
              <a:buNone/>
              <a:defRPr sz="1891"/>
            </a:lvl2pPr>
            <a:lvl3pPr marL="616729" indent="0">
              <a:buNone/>
              <a:defRPr sz="1620"/>
            </a:lvl3pPr>
            <a:lvl4pPr marL="924856" indent="0">
              <a:buNone/>
              <a:defRPr sz="1351"/>
            </a:lvl4pPr>
            <a:lvl5pPr marL="1233457" indent="0">
              <a:buNone/>
              <a:defRPr sz="1351"/>
            </a:lvl5pPr>
            <a:lvl6pPr marL="1541583" indent="0">
              <a:buNone/>
              <a:defRPr sz="1351"/>
            </a:lvl6pPr>
            <a:lvl7pPr marL="1850184" indent="0">
              <a:buNone/>
              <a:defRPr sz="1351"/>
            </a:lvl7pPr>
            <a:lvl8pPr marL="2158311" indent="0">
              <a:buNone/>
              <a:defRPr sz="1351"/>
            </a:lvl8pPr>
            <a:lvl9pPr marL="2466437" indent="0">
              <a:buNone/>
              <a:defRPr sz="1351"/>
            </a:lvl9pPr>
          </a:lstStyle>
          <a:p>
            <a:endParaRPr lang="en-US"/>
          </a:p>
        </p:txBody>
      </p:sp>
      <p:sp>
        <p:nvSpPr>
          <p:cNvPr id="4" name="Text Placeholder 3"/>
          <p:cNvSpPr>
            <a:spLocks noGrp="1"/>
          </p:cNvSpPr>
          <p:nvPr>
            <p:ph type="body" sz="half" idx="2"/>
          </p:nvPr>
        </p:nvSpPr>
        <p:spPr>
          <a:xfrm>
            <a:off x="629841" y="1543053"/>
            <a:ext cx="2949179" cy="2858691"/>
          </a:xfrm>
        </p:spPr>
        <p:txBody>
          <a:bodyPr/>
          <a:lstStyle>
            <a:lvl1pPr marL="0" indent="0">
              <a:buNone/>
              <a:defRPr sz="1080"/>
            </a:lvl1pPr>
            <a:lvl2pPr marL="308127" indent="0">
              <a:buNone/>
              <a:defRPr sz="991"/>
            </a:lvl2pPr>
            <a:lvl3pPr marL="616729" indent="0">
              <a:buNone/>
              <a:defRPr sz="811"/>
            </a:lvl3pPr>
            <a:lvl4pPr marL="924856" indent="0">
              <a:buNone/>
              <a:defRPr sz="720"/>
            </a:lvl4pPr>
            <a:lvl5pPr marL="1233457" indent="0">
              <a:buNone/>
              <a:defRPr sz="720"/>
            </a:lvl5pPr>
            <a:lvl6pPr marL="1541583" indent="0">
              <a:buNone/>
              <a:defRPr sz="720"/>
            </a:lvl6pPr>
            <a:lvl7pPr marL="1850184" indent="0">
              <a:buNone/>
              <a:defRPr sz="720"/>
            </a:lvl7pPr>
            <a:lvl8pPr marL="2158311" indent="0">
              <a:buNone/>
              <a:defRPr sz="720"/>
            </a:lvl8pPr>
            <a:lvl9pPr marL="2466437" indent="0">
              <a:buNone/>
              <a:defRPr sz="720"/>
            </a:lvl9pPr>
          </a:lstStyle>
          <a:p>
            <a:pPr lvl="0"/>
            <a:r>
              <a:rPr lang="en-US"/>
              <a:t>Click to edit Master text styles</a:t>
            </a:r>
          </a:p>
        </p:txBody>
      </p:sp>
      <p:sp>
        <p:nvSpPr>
          <p:cNvPr id="5" name="Date Placeholder 4"/>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962372726"/>
      </p:ext>
    </p:extLst>
  </p:cSld>
  <p:clrMapOvr>
    <a:masterClrMapping/>
  </p:clrMapOvr>
  <p:hf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2967" b="1" i="0" kern="1200" dirty="0">
                <a:solidFill>
                  <a:schemeClr val="tx1"/>
                </a:solidFill>
                <a:latin typeface="+mj-lt"/>
                <a:ea typeface="SimSun" pitchFamily="2" charset="-122"/>
                <a:cs typeface="+mj-cs"/>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9677603"/>
      </p:ext>
    </p:extLst>
  </p:cSld>
  <p:clrMapOvr>
    <a:masterClrMapping/>
  </p:clrMapOvr>
  <p:hf sldNum="0"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273848"/>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273848"/>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86508-880B-4CEB-912A-37C0081E18C4}" type="datetime1">
              <a:rPr lang="zh-CN" altLang="en-US" smtClean="0">
                <a:solidFill>
                  <a:prstClr val="black">
                    <a:tint val="75000"/>
                  </a:prstClr>
                </a:solidFill>
                <a:latin typeface="Calibri"/>
              </a:rPr>
              <a:t>2024/6/4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3CC012B-1A92-4F48-A559-8B7EA5409AA7}"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83024949"/>
      </p:ext>
    </p:extLst>
  </p:cSld>
  <p:clrMapOvr>
    <a:masterClrMapping/>
  </p:clrMapOvr>
  <p:hf sldNum="0"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 Image / Icon Bullets Light">
    <p:spTree>
      <p:nvGrpSpPr>
        <p:cNvPr id="1" name=""/>
        <p:cNvGrpSpPr/>
        <p:nvPr/>
      </p:nvGrpSpPr>
      <p:grpSpPr>
        <a:xfrm>
          <a:off x="0" y="0"/>
          <a:ext cx="0" cy="0"/>
          <a:chOff x="0" y="0"/>
          <a:chExt cx="0" cy="0"/>
        </a:xfrm>
      </p:grpSpPr>
      <p:pic>
        <p:nvPicPr>
          <p:cNvPr id="32" name="Picture 9" descr="Shield-navy(rgb for on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4933" y="4484449"/>
            <a:ext cx="356139" cy="444524"/>
          </a:xfrm>
          <a:prstGeom prst="rect">
            <a:avLst/>
          </a:prstGeom>
        </p:spPr>
      </p:pic>
      <p:sp>
        <p:nvSpPr>
          <p:cNvPr id="33" name="Rectangle 5"/>
          <p:cNvSpPr/>
          <p:nvPr userDrawn="1"/>
        </p:nvSpPr>
        <p:spPr>
          <a:xfrm rot="10800000">
            <a:off x="-19097" y="4940019"/>
            <a:ext cx="9262533" cy="214834"/>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lIns="51435" tIns="25717" rIns="51435" bIns="25717" rtlCol="0" anchor="ctr"/>
          <a:lstStyle/>
          <a:p>
            <a:pPr algn="ctr"/>
            <a:endParaRPr lang="en-US" sz="1013"/>
          </a:p>
        </p:txBody>
      </p:sp>
      <p:sp>
        <p:nvSpPr>
          <p:cNvPr id="18" name="Rectangle 17"/>
          <p:cNvSpPr/>
          <p:nvPr userDrawn="1"/>
        </p:nvSpPr>
        <p:spPr>
          <a:xfrm>
            <a:off x="1" y="0"/>
            <a:ext cx="367214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8576" tIns="19287" rIns="38576" bIns="19287" rtlCol="0" anchor="ctr"/>
          <a:lstStyle/>
          <a:p>
            <a:pPr algn="ctr" defTabSz="513862"/>
            <a:endParaRPr lang="en-ZA" sz="788">
              <a:solidFill>
                <a:prstClr val="white"/>
              </a:solidFill>
              <a:latin typeface="Calibri"/>
            </a:endParaRPr>
          </a:p>
        </p:txBody>
      </p:sp>
      <p:sp>
        <p:nvSpPr>
          <p:cNvPr id="2" name="Title 1"/>
          <p:cNvSpPr>
            <a:spLocks noGrp="1"/>
          </p:cNvSpPr>
          <p:nvPr>
            <p:ph type="title"/>
          </p:nvPr>
        </p:nvSpPr>
        <p:spPr>
          <a:xfrm>
            <a:off x="571502" y="419761"/>
            <a:ext cx="2875431" cy="1666217"/>
          </a:xfrm>
        </p:spPr>
        <p:txBody>
          <a:bodyPr anchor="b"/>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26B3D9D9-8B30-6A45-929D-0A0366E2E953}" type="datetime1">
              <a:rPr lang="zh-CN" altLang="en-US" smtClean="0">
                <a:solidFill>
                  <a:prstClr val="black">
                    <a:tint val="75000"/>
                  </a:prstClr>
                </a:solidFill>
                <a:latin typeface="Calibri"/>
              </a:rPr>
              <a:t>2024/6/4</a:t>
            </a:fld>
            <a:endParaRPr lang="en-ZA">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ZA">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3D2E340-0663-474B-992C-9192B5C45E57}" type="slidenum">
              <a:rPr lang="en-ZA" smtClean="0">
                <a:solidFill>
                  <a:prstClr val="black">
                    <a:tint val="75000"/>
                  </a:prstClr>
                </a:solidFill>
                <a:latin typeface="Calibri"/>
              </a:rPr>
              <a:t>‹#›</a:t>
            </a:fld>
            <a:endParaRPr lang="en-ZA">
              <a:solidFill>
                <a:prstClr val="black">
                  <a:tint val="75000"/>
                </a:prstClr>
              </a:solidFill>
              <a:latin typeface="Calibri"/>
            </a:endParaRPr>
          </a:p>
        </p:txBody>
      </p:sp>
      <p:sp>
        <p:nvSpPr>
          <p:cNvPr id="20" name="Text Placeholder 19"/>
          <p:cNvSpPr>
            <a:spLocks noGrp="1"/>
          </p:cNvSpPr>
          <p:nvPr>
            <p:ph type="body" sz="quarter" idx="18" hasCustomPrompt="1"/>
          </p:nvPr>
        </p:nvSpPr>
        <p:spPr>
          <a:xfrm>
            <a:off x="571504" y="2171701"/>
            <a:ext cx="2881913" cy="2141935"/>
          </a:xfrm>
        </p:spPr>
        <p:txBody>
          <a:bodyPr/>
          <a:lstStyle>
            <a:lvl1pPr marL="0" indent="0" algn="r">
              <a:buNone/>
              <a:defRPr/>
            </a:lvl1pPr>
            <a:lvl2pPr marL="270980" indent="0" algn="r">
              <a:buNone/>
              <a:defRPr/>
            </a:lvl2pPr>
            <a:lvl3pPr marL="579582" indent="0" algn="r">
              <a:buNone/>
              <a:defRPr/>
            </a:lvl3pPr>
            <a:lvl4pPr marL="887708" indent="0" algn="r">
              <a:buNone/>
              <a:defRPr/>
            </a:lvl4pPr>
            <a:lvl5pPr marL="1196310" indent="0" algn="r">
              <a:buNone/>
              <a:defRPr/>
            </a:lvl5pPr>
          </a:lstStyle>
          <a:p>
            <a:pPr lvl="0"/>
            <a:r>
              <a:rPr lang="en-US" dirty="0"/>
              <a:t>Place your subtitle here</a:t>
            </a:r>
            <a:endParaRPr lang="en-ZA" dirty="0"/>
          </a:p>
        </p:txBody>
      </p:sp>
      <p:cxnSp>
        <p:nvCxnSpPr>
          <p:cNvPr id="21" name="Straight Connector 20" title="Horizontal Rule Line"/>
          <p:cNvCxnSpPr/>
          <p:nvPr userDrawn="1"/>
        </p:nvCxnSpPr>
        <p:spPr>
          <a:xfrm>
            <a:off x="0" y="4649798"/>
            <a:ext cx="337185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idx="1" hasCustomPrompt="1"/>
          </p:nvPr>
        </p:nvSpPr>
        <p:spPr>
          <a:xfrm>
            <a:off x="3871913"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19" name="Text Placeholder 8"/>
          <p:cNvSpPr>
            <a:spLocks noGrp="1"/>
          </p:cNvSpPr>
          <p:nvPr>
            <p:ph type="body" sz="quarter" idx="13" hasCustomPrompt="1"/>
          </p:nvPr>
        </p:nvSpPr>
        <p:spPr>
          <a:xfrm>
            <a:off x="5471687"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22" name="Text Placeholder 10"/>
          <p:cNvSpPr>
            <a:spLocks noGrp="1"/>
          </p:cNvSpPr>
          <p:nvPr>
            <p:ph type="body" sz="quarter" idx="14" hasCustomPrompt="1"/>
          </p:nvPr>
        </p:nvSpPr>
        <p:spPr>
          <a:xfrm>
            <a:off x="7071460"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23" name="Text Placeholder 6"/>
          <p:cNvSpPr>
            <a:spLocks noGrp="1"/>
          </p:cNvSpPr>
          <p:nvPr>
            <p:ph type="body" sz="quarter" idx="19" hasCustomPrompt="1"/>
          </p:nvPr>
        </p:nvSpPr>
        <p:spPr>
          <a:xfrm>
            <a:off x="3871913" y="2571750"/>
            <a:ext cx="1458000" cy="2025000"/>
          </a:xfrm>
          <a:solidFill>
            <a:schemeClr val="bg1"/>
          </a:solidFill>
        </p:spPr>
        <p:txBody>
          <a:bodyPr lIns="0" tIns="998975" rIns="0" bIns="0"/>
          <a:lstStyle>
            <a:lvl1pPr marL="0" indent="0" algn="ctr">
              <a:buNone/>
              <a:defRPr sz="1080">
                <a:solidFill>
                  <a:schemeClr val="tx1">
                    <a:lumMod val="85000"/>
                    <a:lumOff val="15000"/>
                  </a:schemeClr>
                </a:solidFill>
              </a:defRPr>
            </a:lvl1pPr>
          </a:lstStyle>
          <a:p>
            <a:pPr lvl="0"/>
            <a:r>
              <a:rPr lang="en-US" dirty="0"/>
              <a:t>Item Description</a:t>
            </a:r>
          </a:p>
        </p:txBody>
      </p:sp>
      <p:sp>
        <p:nvSpPr>
          <p:cNvPr id="24" name="Text Placeholder 15"/>
          <p:cNvSpPr>
            <a:spLocks noGrp="1"/>
          </p:cNvSpPr>
          <p:nvPr>
            <p:ph type="body" sz="quarter" idx="20" hasCustomPrompt="1"/>
          </p:nvPr>
        </p:nvSpPr>
        <p:spPr>
          <a:xfrm>
            <a:off x="5471517" y="2571750"/>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25" name="Text Placeholder 18"/>
          <p:cNvSpPr>
            <a:spLocks noGrp="1"/>
          </p:cNvSpPr>
          <p:nvPr>
            <p:ph type="body" sz="quarter" idx="21" hasCustomPrompt="1"/>
          </p:nvPr>
        </p:nvSpPr>
        <p:spPr>
          <a:xfrm>
            <a:off x="7071123" y="2571750"/>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26" name="Picture Placeholder 22"/>
          <p:cNvSpPr>
            <a:spLocks noGrp="1"/>
          </p:cNvSpPr>
          <p:nvPr>
            <p:ph type="pic" sz="quarter" idx="22" hasCustomPrompt="1"/>
          </p:nvPr>
        </p:nvSpPr>
        <p:spPr>
          <a:xfrm>
            <a:off x="4236413"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27" name="Picture Placeholder 24"/>
          <p:cNvSpPr>
            <a:spLocks noGrp="1"/>
          </p:cNvSpPr>
          <p:nvPr>
            <p:ph type="pic" sz="quarter" idx="23" hasCustomPrompt="1"/>
          </p:nvPr>
        </p:nvSpPr>
        <p:spPr>
          <a:xfrm>
            <a:off x="5836187"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28" name="Picture Placeholder 26"/>
          <p:cNvSpPr>
            <a:spLocks noGrp="1"/>
          </p:cNvSpPr>
          <p:nvPr>
            <p:ph type="pic" sz="quarter" idx="24" hasCustomPrompt="1"/>
          </p:nvPr>
        </p:nvSpPr>
        <p:spPr>
          <a:xfrm>
            <a:off x="7435960"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29" name="Picture Placeholder 30"/>
          <p:cNvSpPr>
            <a:spLocks noGrp="1"/>
          </p:cNvSpPr>
          <p:nvPr>
            <p:ph type="pic" sz="quarter" idx="25" hasCustomPrompt="1"/>
          </p:nvPr>
        </p:nvSpPr>
        <p:spPr>
          <a:xfrm>
            <a:off x="4236413"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30" name="Picture Placeholder 32"/>
          <p:cNvSpPr>
            <a:spLocks noGrp="1"/>
          </p:cNvSpPr>
          <p:nvPr>
            <p:ph type="pic" sz="quarter" idx="26" hasCustomPrompt="1"/>
          </p:nvPr>
        </p:nvSpPr>
        <p:spPr>
          <a:xfrm>
            <a:off x="5836187"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31" name="Picture Placeholder 34"/>
          <p:cNvSpPr>
            <a:spLocks noGrp="1"/>
          </p:cNvSpPr>
          <p:nvPr>
            <p:ph type="pic" sz="quarter" idx="27" hasCustomPrompt="1"/>
          </p:nvPr>
        </p:nvSpPr>
        <p:spPr>
          <a:xfrm>
            <a:off x="7435960"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Tree>
    <p:extLst>
      <p:ext uri="{BB962C8B-B14F-4D97-AF65-F5344CB8AC3E}">
        <p14:creationId xmlns:p14="http://schemas.microsoft.com/office/powerpoint/2010/main" val="2410565669"/>
      </p:ext>
    </p:extLst>
  </p:cSld>
  <p:clrMapOvr>
    <a:masterClrMapping/>
  </p:clrMapOvr>
  <p:hf sldNum="0"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p:cNvSpPr/>
          <p:nvPr userDrawn="1"/>
        </p:nvSpPr>
        <p:spPr bwMode="auto">
          <a:xfrm>
            <a:off x="8838010" y="4035438"/>
            <a:ext cx="305991" cy="614363"/>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ln>
        </p:spPr>
      </p:sp>
      <p:sp>
        <p:nvSpPr>
          <p:cNvPr id="18" name="Rectangle 17"/>
          <p:cNvSpPr/>
          <p:nvPr userDrawn="1"/>
        </p:nvSpPr>
        <p:spPr>
          <a:xfrm>
            <a:off x="1" y="0"/>
            <a:ext cx="3672147"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8576" tIns="19287" rIns="38576" bIns="19287" rtlCol="0" anchor="ctr"/>
          <a:lstStyle/>
          <a:p>
            <a:pPr algn="ctr" defTabSz="513862"/>
            <a:endParaRPr lang="en-ZA" sz="788" dirty="0">
              <a:solidFill>
                <a:prstClr val="white"/>
              </a:solidFill>
              <a:latin typeface="Calibri"/>
            </a:endParaRPr>
          </a:p>
        </p:txBody>
      </p:sp>
      <p:sp>
        <p:nvSpPr>
          <p:cNvPr id="2" name="Title 1"/>
          <p:cNvSpPr>
            <a:spLocks noGrp="1"/>
          </p:cNvSpPr>
          <p:nvPr>
            <p:ph type="title"/>
          </p:nvPr>
        </p:nvSpPr>
        <p:spPr>
          <a:xfrm>
            <a:off x="571502" y="419761"/>
            <a:ext cx="2875431" cy="1666217"/>
          </a:xfrm>
        </p:spPr>
        <p:txBody>
          <a:bodyPr anchor="b"/>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F8F1C92E-34EF-7443-98EE-55EB64C2F5FD}" type="datetime1">
              <a:rPr lang="zh-CN" altLang="en-US" smtClean="0">
                <a:solidFill>
                  <a:prstClr val="white"/>
                </a:solidFill>
                <a:latin typeface="Calibri"/>
              </a:rPr>
              <a:t>2024/6/4</a:t>
            </a:fld>
            <a:endParaRPr lang="en-ZA">
              <a:solidFill>
                <a:prstClr val="white"/>
              </a:solidFill>
              <a:latin typeface="Calibri"/>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ZA" dirty="0">
              <a:solidFill>
                <a:prstClr val="white"/>
              </a:solidFill>
              <a:latin typeface="Calibri"/>
            </a:endParaRPr>
          </a:p>
        </p:txBody>
      </p:sp>
      <p:sp>
        <p:nvSpPr>
          <p:cNvPr id="6" name="Slide Number Placeholder 5"/>
          <p:cNvSpPr>
            <a:spLocks noGrp="1"/>
          </p:cNvSpPr>
          <p:nvPr>
            <p:ph type="sldNum" sz="quarter" idx="12"/>
          </p:nvPr>
        </p:nvSpPr>
        <p:spPr/>
        <p:txBody>
          <a:bodyPr/>
          <a:lstStyle/>
          <a:p>
            <a:fld id="{13D2E340-0663-474B-992C-9192B5C45E57}" type="slidenum">
              <a:rPr lang="en-ZA" smtClean="0">
                <a:solidFill>
                  <a:prstClr val="black">
                    <a:tint val="75000"/>
                  </a:prstClr>
                </a:solidFill>
                <a:latin typeface="Calibri"/>
              </a:rPr>
              <a:t>‹#›</a:t>
            </a:fld>
            <a:endParaRPr lang="en-ZA">
              <a:solidFill>
                <a:prstClr val="black">
                  <a:tint val="75000"/>
                </a:prstClr>
              </a:solidFill>
              <a:latin typeface="Calibri"/>
            </a:endParaRPr>
          </a:p>
        </p:txBody>
      </p:sp>
      <p:sp>
        <p:nvSpPr>
          <p:cNvPr id="20" name="Text Placeholder 19"/>
          <p:cNvSpPr>
            <a:spLocks noGrp="1"/>
          </p:cNvSpPr>
          <p:nvPr>
            <p:ph type="body" sz="quarter" idx="18" hasCustomPrompt="1"/>
          </p:nvPr>
        </p:nvSpPr>
        <p:spPr>
          <a:xfrm>
            <a:off x="571504" y="2171701"/>
            <a:ext cx="2881913" cy="2141935"/>
          </a:xfrm>
        </p:spPr>
        <p:txBody>
          <a:bodyPr/>
          <a:lstStyle>
            <a:lvl1pPr marL="0" indent="0" algn="r">
              <a:buNone/>
              <a:defRPr>
                <a:solidFill>
                  <a:schemeClr val="bg1"/>
                </a:solidFill>
              </a:defRPr>
            </a:lvl1pPr>
            <a:lvl2pPr marL="270980" indent="0" algn="r">
              <a:buNone/>
              <a:defRPr/>
            </a:lvl2pPr>
            <a:lvl3pPr marL="579582" indent="0" algn="r">
              <a:buNone/>
              <a:defRPr/>
            </a:lvl3pPr>
            <a:lvl4pPr marL="887708" indent="0" algn="r">
              <a:buNone/>
              <a:defRPr/>
            </a:lvl4pPr>
            <a:lvl5pPr marL="1196310" indent="0" algn="r">
              <a:buNone/>
              <a:defRPr/>
            </a:lvl5pPr>
          </a:lstStyle>
          <a:p>
            <a:pPr lvl="0"/>
            <a:r>
              <a:rPr lang="en-US" dirty="0"/>
              <a:t>Place your subtitle here</a:t>
            </a:r>
            <a:endParaRPr lang="en-ZA" dirty="0"/>
          </a:p>
        </p:txBody>
      </p:sp>
      <p:cxnSp>
        <p:nvCxnSpPr>
          <p:cNvPr id="21" name="Straight Connector 20" title="Horizontal Rule Line"/>
          <p:cNvCxnSpPr/>
          <p:nvPr userDrawn="1"/>
        </p:nvCxnSpPr>
        <p:spPr>
          <a:xfrm>
            <a:off x="0" y="4649798"/>
            <a:ext cx="337185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hasCustomPrompt="1"/>
          </p:nvPr>
        </p:nvSpPr>
        <p:spPr>
          <a:xfrm>
            <a:off x="3871913"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11" name="Text Placeholder 8"/>
          <p:cNvSpPr>
            <a:spLocks noGrp="1"/>
          </p:cNvSpPr>
          <p:nvPr>
            <p:ph type="body" sz="quarter" idx="13" hasCustomPrompt="1"/>
          </p:nvPr>
        </p:nvSpPr>
        <p:spPr>
          <a:xfrm>
            <a:off x="5471687"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12" name="Text Placeholder 10"/>
          <p:cNvSpPr>
            <a:spLocks noGrp="1"/>
          </p:cNvSpPr>
          <p:nvPr>
            <p:ph type="body" sz="quarter" idx="14" hasCustomPrompt="1"/>
          </p:nvPr>
        </p:nvSpPr>
        <p:spPr>
          <a:xfrm>
            <a:off x="7071460" y="419759"/>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7" name="Text Placeholder 6"/>
          <p:cNvSpPr>
            <a:spLocks noGrp="1"/>
          </p:cNvSpPr>
          <p:nvPr>
            <p:ph type="body" sz="quarter" idx="19" hasCustomPrompt="1"/>
          </p:nvPr>
        </p:nvSpPr>
        <p:spPr>
          <a:xfrm>
            <a:off x="3871913" y="2571750"/>
            <a:ext cx="1458000" cy="2025000"/>
          </a:xfrm>
          <a:solidFill>
            <a:schemeClr val="bg1"/>
          </a:solidFill>
        </p:spPr>
        <p:txBody>
          <a:bodyPr lIns="0" tIns="998975" rIns="0" bIns="0"/>
          <a:lstStyle>
            <a:lvl1pPr marL="0" indent="0" algn="ctr">
              <a:buNone/>
              <a:defRPr sz="1080">
                <a:solidFill>
                  <a:schemeClr val="tx1">
                    <a:lumMod val="85000"/>
                    <a:lumOff val="15000"/>
                  </a:schemeClr>
                </a:solidFill>
              </a:defRPr>
            </a:lvl1pPr>
          </a:lstStyle>
          <a:p>
            <a:pPr lvl="0"/>
            <a:r>
              <a:rPr lang="en-US" dirty="0"/>
              <a:t>Item Description</a:t>
            </a:r>
          </a:p>
        </p:txBody>
      </p:sp>
      <p:sp>
        <p:nvSpPr>
          <p:cNvPr id="16" name="Text Placeholder 15"/>
          <p:cNvSpPr>
            <a:spLocks noGrp="1"/>
          </p:cNvSpPr>
          <p:nvPr>
            <p:ph type="body" sz="quarter" idx="20" hasCustomPrompt="1"/>
          </p:nvPr>
        </p:nvSpPr>
        <p:spPr>
          <a:xfrm>
            <a:off x="5471517" y="2571750"/>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19" name="Text Placeholder 18"/>
          <p:cNvSpPr>
            <a:spLocks noGrp="1"/>
          </p:cNvSpPr>
          <p:nvPr>
            <p:ph type="body" sz="quarter" idx="21" hasCustomPrompt="1"/>
          </p:nvPr>
        </p:nvSpPr>
        <p:spPr>
          <a:xfrm>
            <a:off x="7071123" y="2571750"/>
            <a:ext cx="1458000" cy="2025000"/>
          </a:xfrm>
          <a:solidFill>
            <a:schemeClr val="bg1"/>
          </a:solidFill>
        </p:spPr>
        <p:txBody>
          <a:bodyPr lIns="0" tIns="998975" rIns="0" bIns="0">
            <a:normAutofit/>
          </a:bodyPr>
          <a:lstStyle>
            <a:lvl1pPr marL="0" indent="0" algn="ctr">
              <a:buNone/>
              <a:defRPr sz="1080">
                <a:solidFill>
                  <a:schemeClr val="tx1">
                    <a:lumMod val="85000"/>
                    <a:lumOff val="15000"/>
                  </a:schemeClr>
                </a:solidFill>
              </a:defRPr>
            </a:lvl1pPr>
          </a:lstStyle>
          <a:p>
            <a:pPr lvl="0"/>
            <a:r>
              <a:rPr lang="en-US" dirty="0"/>
              <a:t>Item Description</a:t>
            </a:r>
          </a:p>
        </p:txBody>
      </p:sp>
      <p:sp>
        <p:nvSpPr>
          <p:cNvPr id="23" name="Picture Placeholder 22"/>
          <p:cNvSpPr>
            <a:spLocks noGrp="1"/>
          </p:cNvSpPr>
          <p:nvPr>
            <p:ph type="pic" sz="quarter" idx="22" hasCustomPrompt="1"/>
          </p:nvPr>
        </p:nvSpPr>
        <p:spPr>
          <a:xfrm>
            <a:off x="4236413"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25" name="Picture Placeholder 24"/>
          <p:cNvSpPr>
            <a:spLocks noGrp="1"/>
          </p:cNvSpPr>
          <p:nvPr>
            <p:ph type="pic" sz="quarter" idx="23" hasCustomPrompt="1"/>
          </p:nvPr>
        </p:nvSpPr>
        <p:spPr>
          <a:xfrm>
            <a:off x="5836187"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27" name="Picture Placeholder 26"/>
          <p:cNvSpPr>
            <a:spLocks noGrp="1"/>
          </p:cNvSpPr>
          <p:nvPr>
            <p:ph type="pic" sz="quarter" idx="24" hasCustomPrompt="1"/>
          </p:nvPr>
        </p:nvSpPr>
        <p:spPr>
          <a:xfrm>
            <a:off x="7435960" y="546750"/>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31" name="Picture Placeholder 30"/>
          <p:cNvSpPr>
            <a:spLocks noGrp="1"/>
          </p:cNvSpPr>
          <p:nvPr>
            <p:ph type="pic" sz="quarter" idx="25" hasCustomPrompt="1"/>
          </p:nvPr>
        </p:nvSpPr>
        <p:spPr>
          <a:xfrm>
            <a:off x="4236413"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33" name="Picture Placeholder 32"/>
          <p:cNvSpPr>
            <a:spLocks noGrp="1"/>
          </p:cNvSpPr>
          <p:nvPr>
            <p:ph type="pic" sz="quarter" idx="26" hasCustomPrompt="1"/>
          </p:nvPr>
        </p:nvSpPr>
        <p:spPr>
          <a:xfrm>
            <a:off x="5836187"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
        <p:nvSpPr>
          <p:cNvPr id="35" name="Picture Placeholder 34"/>
          <p:cNvSpPr>
            <a:spLocks noGrp="1"/>
          </p:cNvSpPr>
          <p:nvPr>
            <p:ph type="pic" sz="quarter" idx="27" hasCustomPrompt="1"/>
          </p:nvPr>
        </p:nvSpPr>
        <p:spPr>
          <a:xfrm>
            <a:off x="7435960" y="2698742"/>
            <a:ext cx="729000" cy="729000"/>
          </a:xfrm>
          <a:prstGeom prst="ellipse">
            <a:avLst/>
          </a:prstGeom>
          <a:solidFill>
            <a:schemeClr val="bg1">
              <a:lumMod val="95000"/>
            </a:schemeClr>
          </a:solidFill>
        </p:spPr>
        <p:txBody>
          <a:bodyPr anchor="ctr">
            <a:normAutofit/>
          </a:bodyPr>
          <a:lstStyle>
            <a:lvl1pPr marL="0" indent="0" algn="ctr">
              <a:buNone/>
              <a:defRPr sz="811" i="1">
                <a:solidFill>
                  <a:schemeClr val="tx1">
                    <a:lumMod val="85000"/>
                    <a:lumOff val="15000"/>
                  </a:schemeClr>
                </a:solidFill>
              </a:defRPr>
            </a:lvl1pPr>
          </a:lstStyle>
          <a:p>
            <a:r>
              <a:rPr lang="en-ZA" dirty="0"/>
              <a:t>Insert Icon / Picture</a:t>
            </a:r>
          </a:p>
        </p:txBody>
      </p:sp>
    </p:spTree>
    <p:extLst>
      <p:ext uri="{BB962C8B-B14F-4D97-AF65-F5344CB8AC3E}">
        <p14:creationId xmlns:p14="http://schemas.microsoft.com/office/powerpoint/2010/main" val="2138019963"/>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7F1B10-1EBC-FD4C-9140-0291364A5810}" type="datetimeFigureOut">
              <a:rPr lang="en-US" smtClean="0"/>
              <a:t>6/4/2024</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784AB98-1115-2D49-A18E-6B66BF9F60CB}" type="slidenum">
              <a:rPr lang="en-US" smtClean="0"/>
              <a:t>‹#›</a:t>
            </a:fld>
            <a:endParaRPr lang="en-US" dirty="0"/>
          </a:p>
        </p:txBody>
      </p:sp>
    </p:spTree>
    <p:extLst>
      <p:ext uri="{BB962C8B-B14F-4D97-AF65-F5344CB8AC3E}">
        <p14:creationId xmlns:p14="http://schemas.microsoft.com/office/powerpoint/2010/main" val="23601565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4"/>
            <a:ext cx="7886700" cy="994172"/>
          </a:xfrm>
          <a:prstGeom prst="rect">
            <a:avLst/>
          </a:prstGeom>
        </p:spPr>
        <p:txBody>
          <a:bodyPr vert="horz" lIns="68579" tIns="34289" rIns="68579" bIns="34289" rtlCol="0" anchor="ctr">
            <a:normAutofit/>
          </a:bodyPr>
          <a:lstStyle/>
          <a:p>
            <a:r>
              <a:rPr lang="en-US"/>
              <a:t>Click to edit Master title style</a:t>
            </a:r>
          </a:p>
        </p:txBody>
      </p:sp>
      <p:sp>
        <p:nvSpPr>
          <p:cNvPr id="3" name="Text Placeholder 2"/>
          <p:cNvSpPr>
            <a:spLocks noGrp="1"/>
          </p:cNvSpPr>
          <p:nvPr>
            <p:ph type="body" idx="1"/>
          </p:nvPr>
        </p:nvSpPr>
        <p:spPr>
          <a:xfrm>
            <a:off x="628651" y="1369220"/>
            <a:ext cx="7886700" cy="3263504"/>
          </a:xfrm>
          <a:prstGeom prst="rect">
            <a:avLst/>
          </a:prstGeom>
        </p:spPr>
        <p:txBody>
          <a:bodyPr vert="horz" lIns="68579" tIns="34289" rIns="68579" bIns="342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1" y="4767266"/>
            <a:ext cx="2057400" cy="273845"/>
          </a:xfrm>
          <a:prstGeom prst="rect">
            <a:avLst/>
          </a:prstGeom>
        </p:spPr>
        <p:txBody>
          <a:bodyPr vert="horz" lIns="68579" tIns="34289" rIns="68579" bIns="34289" rtlCol="0" anchor="ctr"/>
          <a:lstStyle>
            <a:lvl1pPr algn="l">
              <a:defRPr sz="811">
                <a:solidFill>
                  <a:schemeClr val="tx1">
                    <a:tint val="75000"/>
                  </a:schemeClr>
                </a:solidFill>
              </a:defRPr>
            </a:lvl1pPr>
          </a:lstStyle>
          <a:p>
            <a:pPr defTabSz="513862"/>
            <a:fld id="{29686508-880B-4CEB-912A-37C0081E18C4}" type="datetime1">
              <a:rPr lang="zh-CN" altLang="en-US" smtClean="0">
                <a:solidFill>
                  <a:prstClr val="black">
                    <a:tint val="75000"/>
                  </a:prstClr>
                </a:solidFill>
              </a:rPr>
              <a:pPr defTabSz="513862"/>
              <a:t>2024/6/4</a:t>
            </a:fld>
            <a:endParaRPr lang="en-US">
              <a:solidFill>
                <a:prstClr val="black">
                  <a:tint val="75000"/>
                </a:prstClr>
              </a:solidFill>
            </a:endParaRPr>
          </a:p>
        </p:txBody>
      </p:sp>
      <p:sp>
        <p:nvSpPr>
          <p:cNvPr id="5" name="Footer Placeholder 4"/>
          <p:cNvSpPr>
            <a:spLocks noGrp="1"/>
          </p:cNvSpPr>
          <p:nvPr>
            <p:ph type="ftr" sz="quarter" idx="3"/>
          </p:nvPr>
        </p:nvSpPr>
        <p:spPr>
          <a:xfrm>
            <a:off x="3028951" y="4767266"/>
            <a:ext cx="3086100" cy="273845"/>
          </a:xfrm>
          <a:prstGeom prst="rect">
            <a:avLst/>
          </a:prstGeom>
        </p:spPr>
        <p:txBody>
          <a:bodyPr vert="horz" lIns="68579" tIns="34289" rIns="68579" bIns="34289" rtlCol="0" anchor="ctr"/>
          <a:lstStyle>
            <a:lvl1pPr algn="ctr">
              <a:defRPr sz="811">
                <a:solidFill>
                  <a:schemeClr val="tx1">
                    <a:tint val="75000"/>
                  </a:schemeClr>
                </a:solidFill>
              </a:defRPr>
            </a:lvl1pPr>
          </a:lstStyle>
          <a:p>
            <a:pPr defTabSz="513862"/>
            <a:endParaRPr lang="en-US">
              <a:solidFill>
                <a:prstClr val="black">
                  <a:tint val="75000"/>
                </a:prstClr>
              </a:solidFill>
            </a:endParaRPr>
          </a:p>
        </p:txBody>
      </p:sp>
      <p:sp>
        <p:nvSpPr>
          <p:cNvPr id="6" name="Slide Number Placeholder 5"/>
          <p:cNvSpPr>
            <a:spLocks noGrp="1"/>
          </p:cNvSpPr>
          <p:nvPr>
            <p:ph type="sldNum" sz="quarter" idx="4"/>
          </p:nvPr>
        </p:nvSpPr>
        <p:spPr>
          <a:xfrm>
            <a:off x="6457951" y="4767266"/>
            <a:ext cx="2057400" cy="273845"/>
          </a:xfrm>
          <a:prstGeom prst="rect">
            <a:avLst/>
          </a:prstGeom>
        </p:spPr>
        <p:txBody>
          <a:bodyPr vert="horz" lIns="68579" tIns="34289" rIns="68579" bIns="34289" rtlCol="0" anchor="ctr"/>
          <a:lstStyle>
            <a:lvl1pPr algn="r">
              <a:defRPr sz="811">
                <a:solidFill>
                  <a:schemeClr val="tx1">
                    <a:tint val="75000"/>
                  </a:schemeClr>
                </a:solidFill>
              </a:defRPr>
            </a:lvl1pPr>
          </a:lstStyle>
          <a:p>
            <a:pPr defTabSz="513862"/>
            <a:fld id="{83CC012B-1A92-4F48-A559-8B7EA5409AA7}" type="slidenum">
              <a:rPr lang="en-US" smtClean="0">
                <a:solidFill>
                  <a:prstClr val="black">
                    <a:tint val="75000"/>
                  </a:prstClr>
                </a:solidFill>
              </a:rPr>
              <a:pPr defTabSz="513862"/>
              <a:t>‹#›</a:t>
            </a:fld>
            <a:endParaRPr lang="en-US">
              <a:solidFill>
                <a:prstClr val="black">
                  <a:tint val="75000"/>
                </a:prstClr>
              </a:solidFill>
            </a:endParaRPr>
          </a:p>
        </p:txBody>
      </p:sp>
      <p:pic>
        <p:nvPicPr>
          <p:cNvPr id="7" name="Picture 9" descr="Shield-navy(rgb for online).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32533" y="5929021"/>
            <a:ext cx="356139" cy="444524"/>
          </a:xfrm>
          <a:prstGeom prst="rect">
            <a:avLst/>
          </a:prstGeom>
        </p:spPr>
      </p:pic>
    </p:spTree>
    <p:extLst>
      <p:ext uri="{BB962C8B-B14F-4D97-AF65-F5344CB8AC3E}">
        <p14:creationId xmlns:p14="http://schemas.microsoft.com/office/powerpoint/2010/main" val="1946369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sldNum="0" hdr="0" ftr="0"/>
  <p:txStyles>
    <p:titleStyle>
      <a:lvl1pPr algn="l" defTabSz="616253" rtl="0" eaLnBrk="1" latinLnBrk="0" hangingPunct="1">
        <a:lnSpc>
          <a:spcPct val="90000"/>
        </a:lnSpc>
        <a:spcBef>
          <a:spcPct val="0"/>
        </a:spcBef>
        <a:buNone/>
        <a:defRPr sz="2967" kern="1200">
          <a:solidFill>
            <a:schemeClr val="tx1"/>
          </a:solidFill>
          <a:latin typeface="+mj-lt"/>
          <a:ea typeface="+mj-ea"/>
          <a:cs typeface="+mj-cs"/>
        </a:defRPr>
      </a:lvl1pPr>
    </p:titleStyle>
    <p:bodyStyle>
      <a:lvl1pPr marL="154301" indent="-154301" algn="l" defTabSz="616253" rtl="0" eaLnBrk="1" latinLnBrk="0" hangingPunct="1">
        <a:lnSpc>
          <a:spcPct val="90000"/>
        </a:lnSpc>
        <a:spcBef>
          <a:spcPts val="675"/>
        </a:spcBef>
        <a:buFont typeface="Arial" panose="020B0604020202090204" pitchFamily="34" charset="0"/>
        <a:buChar char="•"/>
        <a:defRPr sz="1891" kern="1200">
          <a:solidFill>
            <a:schemeClr val="tx1"/>
          </a:solidFill>
          <a:latin typeface="+mn-lt"/>
          <a:ea typeface="+mn-ea"/>
          <a:cs typeface="+mn-cs"/>
        </a:defRPr>
      </a:lvl1pPr>
      <a:lvl2pPr marL="462427" indent="-154301" algn="l" defTabSz="616253" rtl="0" eaLnBrk="1" latinLnBrk="0" hangingPunct="1">
        <a:lnSpc>
          <a:spcPct val="90000"/>
        </a:lnSpc>
        <a:spcBef>
          <a:spcPts val="339"/>
        </a:spcBef>
        <a:buFont typeface="Arial" panose="020B0604020202090204" pitchFamily="34" charset="0"/>
        <a:buChar char="•"/>
        <a:defRPr sz="1620" kern="1200">
          <a:solidFill>
            <a:schemeClr val="tx1"/>
          </a:solidFill>
          <a:latin typeface="+mn-lt"/>
          <a:ea typeface="+mn-ea"/>
          <a:cs typeface="+mn-cs"/>
        </a:defRPr>
      </a:lvl2pPr>
      <a:lvl3pPr marL="771030" indent="-154301" algn="l" defTabSz="616253" rtl="0" eaLnBrk="1" latinLnBrk="0" hangingPunct="1">
        <a:lnSpc>
          <a:spcPct val="90000"/>
        </a:lnSpc>
        <a:spcBef>
          <a:spcPts val="339"/>
        </a:spcBef>
        <a:buFont typeface="Arial" panose="020B0604020202090204" pitchFamily="34" charset="0"/>
        <a:buChar char="•"/>
        <a:defRPr sz="1351" kern="1200">
          <a:solidFill>
            <a:schemeClr val="tx1"/>
          </a:solidFill>
          <a:latin typeface="+mn-lt"/>
          <a:ea typeface="+mn-ea"/>
          <a:cs typeface="+mn-cs"/>
        </a:defRPr>
      </a:lvl3pPr>
      <a:lvl4pPr marL="1079156"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4pPr>
      <a:lvl5pPr marL="1387281"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5pPr>
      <a:lvl6pPr marL="1695884"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6pPr>
      <a:lvl7pPr marL="2004010"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7pPr>
      <a:lvl8pPr marL="2312613"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8pPr>
      <a:lvl9pPr marL="2620738" indent="-154301" algn="l" defTabSz="616253" rtl="0" eaLnBrk="1" latinLnBrk="0" hangingPunct="1">
        <a:lnSpc>
          <a:spcPct val="90000"/>
        </a:lnSpc>
        <a:spcBef>
          <a:spcPts val="339"/>
        </a:spcBef>
        <a:buFont typeface="Arial" panose="020B0604020202090204" pitchFamily="34" charset="0"/>
        <a:buChar char="•"/>
        <a:defRPr sz="1260" kern="1200">
          <a:solidFill>
            <a:schemeClr val="tx1"/>
          </a:solidFill>
          <a:latin typeface="+mn-lt"/>
          <a:ea typeface="+mn-ea"/>
          <a:cs typeface="+mn-cs"/>
        </a:defRPr>
      </a:lvl9pPr>
    </p:bodyStyle>
    <p:otherStyle>
      <a:defPPr>
        <a:defRPr lang="en-US"/>
      </a:defPPr>
      <a:lvl1pPr marL="0" algn="l" defTabSz="616253" rtl="0" eaLnBrk="1" latinLnBrk="0" hangingPunct="1">
        <a:defRPr sz="1260" kern="1200">
          <a:solidFill>
            <a:schemeClr val="tx1"/>
          </a:solidFill>
          <a:latin typeface="+mn-lt"/>
          <a:ea typeface="+mn-ea"/>
          <a:cs typeface="+mn-cs"/>
        </a:defRPr>
      </a:lvl1pPr>
      <a:lvl2pPr marL="308127" algn="l" defTabSz="616253" rtl="0" eaLnBrk="1" latinLnBrk="0" hangingPunct="1">
        <a:defRPr sz="1260" kern="1200">
          <a:solidFill>
            <a:schemeClr val="tx1"/>
          </a:solidFill>
          <a:latin typeface="+mn-lt"/>
          <a:ea typeface="+mn-ea"/>
          <a:cs typeface="+mn-cs"/>
        </a:defRPr>
      </a:lvl2pPr>
      <a:lvl3pPr marL="616729" algn="l" defTabSz="616253" rtl="0" eaLnBrk="1" latinLnBrk="0" hangingPunct="1">
        <a:defRPr sz="1260" kern="1200">
          <a:solidFill>
            <a:schemeClr val="tx1"/>
          </a:solidFill>
          <a:latin typeface="+mn-lt"/>
          <a:ea typeface="+mn-ea"/>
          <a:cs typeface="+mn-cs"/>
        </a:defRPr>
      </a:lvl3pPr>
      <a:lvl4pPr marL="924856" algn="l" defTabSz="616253" rtl="0" eaLnBrk="1" latinLnBrk="0" hangingPunct="1">
        <a:defRPr sz="1260" kern="1200">
          <a:solidFill>
            <a:schemeClr val="tx1"/>
          </a:solidFill>
          <a:latin typeface="+mn-lt"/>
          <a:ea typeface="+mn-ea"/>
          <a:cs typeface="+mn-cs"/>
        </a:defRPr>
      </a:lvl4pPr>
      <a:lvl5pPr marL="1233457" algn="l" defTabSz="616253" rtl="0" eaLnBrk="1" latinLnBrk="0" hangingPunct="1">
        <a:defRPr sz="1260" kern="1200">
          <a:solidFill>
            <a:schemeClr val="tx1"/>
          </a:solidFill>
          <a:latin typeface="+mn-lt"/>
          <a:ea typeface="+mn-ea"/>
          <a:cs typeface="+mn-cs"/>
        </a:defRPr>
      </a:lvl5pPr>
      <a:lvl6pPr marL="1541583" algn="l" defTabSz="616253" rtl="0" eaLnBrk="1" latinLnBrk="0" hangingPunct="1">
        <a:defRPr sz="1260" kern="1200">
          <a:solidFill>
            <a:schemeClr val="tx1"/>
          </a:solidFill>
          <a:latin typeface="+mn-lt"/>
          <a:ea typeface="+mn-ea"/>
          <a:cs typeface="+mn-cs"/>
        </a:defRPr>
      </a:lvl6pPr>
      <a:lvl7pPr marL="1850184" algn="l" defTabSz="616253" rtl="0" eaLnBrk="1" latinLnBrk="0" hangingPunct="1">
        <a:defRPr sz="1260" kern="1200">
          <a:solidFill>
            <a:schemeClr val="tx1"/>
          </a:solidFill>
          <a:latin typeface="+mn-lt"/>
          <a:ea typeface="+mn-ea"/>
          <a:cs typeface="+mn-cs"/>
        </a:defRPr>
      </a:lvl7pPr>
      <a:lvl8pPr marL="2158311" algn="l" defTabSz="616253" rtl="0" eaLnBrk="1" latinLnBrk="0" hangingPunct="1">
        <a:defRPr sz="1260" kern="1200">
          <a:solidFill>
            <a:schemeClr val="tx1"/>
          </a:solidFill>
          <a:latin typeface="+mn-lt"/>
          <a:ea typeface="+mn-ea"/>
          <a:cs typeface="+mn-cs"/>
        </a:defRPr>
      </a:lvl8pPr>
      <a:lvl9pPr marL="2466437" algn="l" defTabSz="616253" rtl="0" eaLnBrk="1" latinLnBrk="0" hangingPunct="1">
        <a:defRPr sz="12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espanolconpalillos@xjtlu.edu.c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mailto:Sara.BuesoArino@xjtlu.edu.cn" TargetMode="Externa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747" y="93541"/>
            <a:ext cx="7886700" cy="1760660"/>
          </a:xfrm>
        </p:spPr>
        <p:txBody>
          <a:bodyPr>
            <a:noAutofit/>
          </a:bodyPr>
          <a:lstStyle/>
          <a:p>
            <a:pPr algn="ctr"/>
            <a:r>
              <a:rPr lang="en-US" sz="3600" cap="all" spc="225" dirty="0">
                <a:solidFill>
                  <a:srgbClr val="002060"/>
                </a:solidFill>
                <a:latin typeface="+mn-lt"/>
                <a:cs typeface="Arial"/>
              </a:rPr>
              <a:t>Mediation through a Spanish radio show in podcast format</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41975" y="4303246"/>
            <a:ext cx="2311400" cy="494417"/>
          </a:xfrm>
          <a:prstGeom prst="rect">
            <a:avLst/>
          </a:prstGeom>
        </p:spPr>
      </p:pic>
      <p:sp>
        <p:nvSpPr>
          <p:cNvPr id="12" name="Rectangle 11"/>
          <p:cNvSpPr/>
          <p:nvPr/>
        </p:nvSpPr>
        <p:spPr>
          <a:xfrm>
            <a:off x="2276982" y="2430789"/>
            <a:ext cx="4572000" cy="1295868"/>
          </a:xfrm>
          <a:prstGeom prst="rect">
            <a:avLst/>
          </a:prstGeom>
        </p:spPr>
        <p:txBody>
          <a:bodyPr>
            <a:spAutoFit/>
          </a:bodyPr>
          <a:lstStyle/>
          <a:p>
            <a:pPr algn="ctr">
              <a:lnSpc>
                <a:spcPct val="150000"/>
              </a:lnSpc>
            </a:pPr>
            <a:r>
              <a:rPr lang="en-GB" b="1" dirty="0">
                <a:solidFill>
                  <a:srgbClr val="002060"/>
                </a:solidFill>
                <a:cs typeface="Arial"/>
              </a:rPr>
              <a:t>Sara Bueso </a:t>
            </a:r>
            <a:r>
              <a:rPr lang="en-GB" b="1" dirty="0" err="1">
                <a:solidFill>
                  <a:srgbClr val="002060"/>
                </a:solidFill>
                <a:cs typeface="Arial"/>
              </a:rPr>
              <a:t>Ariño</a:t>
            </a:r>
            <a:endParaRPr lang="en-GB" b="1" dirty="0">
              <a:solidFill>
                <a:srgbClr val="002060"/>
              </a:solidFill>
              <a:cs typeface="Arial"/>
            </a:endParaRPr>
          </a:p>
          <a:p>
            <a:pPr algn="ctr">
              <a:lnSpc>
                <a:spcPct val="150000"/>
              </a:lnSpc>
            </a:pPr>
            <a:r>
              <a:rPr lang="en-GB" b="1" dirty="0">
                <a:solidFill>
                  <a:srgbClr val="002060"/>
                </a:solidFill>
                <a:cs typeface="Arial"/>
              </a:rPr>
              <a:t>Sara.BuesoArino@xjtlu.edu.cn</a:t>
            </a:r>
          </a:p>
          <a:p>
            <a:pPr algn="ctr">
              <a:lnSpc>
                <a:spcPct val="150000"/>
              </a:lnSpc>
            </a:pPr>
            <a:r>
              <a:rPr lang="en-GB" b="1" dirty="0">
                <a:solidFill>
                  <a:srgbClr val="002060"/>
                </a:solidFill>
                <a:cs typeface="Arial"/>
              </a:rPr>
              <a:t>2024/02/20</a:t>
            </a:r>
            <a:endParaRPr lang="en-GB" dirty="0">
              <a:solidFill>
                <a:srgbClr val="002060"/>
              </a:solidFill>
            </a:endParaRPr>
          </a:p>
        </p:txBody>
      </p:sp>
      <p:sp>
        <p:nvSpPr>
          <p:cNvPr id="13" name="Rectangle 12"/>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7321" t="19716" r="19691"/>
          <a:stretch/>
        </p:blipFill>
        <p:spPr>
          <a:xfrm>
            <a:off x="637117" y="4057310"/>
            <a:ext cx="2683381" cy="1068837"/>
          </a:xfrm>
          <a:prstGeom prst="rect">
            <a:avLst/>
          </a:prstGeom>
        </p:spPr>
      </p:pic>
    </p:spTree>
    <p:extLst>
      <p:ext uri="{BB962C8B-B14F-4D97-AF65-F5344CB8AC3E}">
        <p14:creationId xmlns:p14="http://schemas.microsoft.com/office/powerpoint/2010/main" val="1263949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2</a:t>
            </a:fld>
            <a:endParaRPr lang="en-GB" sz="1200" dirty="0">
              <a:solidFill>
                <a:schemeClr val="bg2">
                  <a:lumMod val="50000"/>
                </a:schemeClr>
              </a:solidFill>
            </a:endParaRPr>
          </a:p>
        </p:txBody>
      </p:sp>
      <p:sp>
        <p:nvSpPr>
          <p:cNvPr id="2" name="TextBox 1">
            <a:extLst>
              <a:ext uri="{FF2B5EF4-FFF2-40B4-BE49-F238E27FC236}">
                <a16:creationId xmlns:a16="http://schemas.microsoft.com/office/drawing/2014/main" id="{009F6EA8-990E-EAED-B140-EF984E6EFA6E}"/>
              </a:ext>
            </a:extLst>
          </p:cNvPr>
          <p:cNvSpPr txBox="1"/>
          <p:nvPr/>
        </p:nvSpPr>
        <p:spPr>
          <a:xfrm>
            <a:off x="582635" y="1094422"/>
            <a:ext cx="8087231" cy="281461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s-ES" sz="2000" b="1" dirty="0" err="1">
                <a:solidFill>
                  <a:srgbClr val="002060"/>
                </a:solidFill>
              </a:rPr>
              <a:t>Implementation</a:t>
            </a:r>
            <a:r>
              <a:rPr lang="es-ES" sz="2000" b="1" dirty="0">
                <a:solidFill>
                  <a:srgbClr val="002060"/>
                </a:solidFill>
              </a:rPr>
              <a:t> </a:t>
            </a:r>
            <a:r>
              <a:rPr lang="es-ES" sz="2000" b="1" dirty="0" err="1">
                <a:solidFill>
                  <a:srgbClr val="002060"/>
                </a:solidFill>
              </a:rPr>
              <a:t>context</a:t>
            </a:r>
            <a:endParaRPr lang="es-ES" sz="2000" b="1" dirty="0">
              <a:solidFill>
                <a:srgbClr val="002060"/>
              </a:solidFill>
            </a:endParaRPr>
          </a:p>
          <a:p>
            <a:pPr marL="342900" indent="-342900">
              <a:lnSpc>
                <a:spcPct val="150000"/>
              </a:lnSpc>
              <a:buFont typeface="Arial" panose="020B0604020202020204" pitchFamily="34" charset="0"/>
              <a:buChar char="•"/>
            </a:pPr>
            <a:r>
              <a:rPr lang="es-ES" sz="2000" b="1" dirty="0" err="1">
                <a:solidFill>
                  <a:srgbClr val="002060"/>
                </a:solidFill>
              </a:rPr>
              <a:t>Observations</a:t>
            </a:r>
            <a:r>
              <a:rPr lang="es-ES" sz="2000" b="1" dirty="0">
                <a:solidFill>
                  <a:srgbClr val="002060"/>
                </a:solidFill>
              </a:rPr>
              <a:t> at </a:t>
            </a:r>
            <a:r>
              <a:rPr lang="es-ES" sz="2000" b="1" dirty="0" err="1">
                <a:solidFill>
                  <a:srgbClr val="002060"/>
                </a:solidFill>
              </a:rPr>
              <a:t>the</a:t>
            </a:r>
            <a:r>
              <a:rPr lang="es-ES" sz="2000" b="1" dirty="0">
                <a:solidFill>
                  <a:srgbClr val="002060"/>
                </a:solidFill>
              </a:rPr>
              <a:t> </a:t>
            </a:r>
            <a:r>
              <a:rPr lang="es-ES" sz="2000" b="1" dirty="0" err="1">
                <a:solidFill>
                  <a:srgbClr val="002060"/>
                </a:solidFill>
              </a:rPr>
              <a:t>beginning</a:t>
            </a:r>
            <a:r>
              <a:rPr lang="es-ES" sz="2000" b="1" dirty="0">
                <a:solidFill>
                  <a:srgbClr val="002060"/>
                </a:solidFill>
              </a:rPr>
              <a:t> </a:t>
            </a:r>
            <a:r>
              <a:rPr lang="es-ES" sz="2000" b="1" dirty="0" err="1">
                <a:solidFill>
                  <a:srgbClr val="002060"/>
                </a:solidFill>
              </a:rPr>
              <a:t>of</a:t>
            </a:r>
            <a:r>
              <a:rPr lang="es-ES" sz="2000" b="1" dirty="0">
                <a:solidFill>
                  <a:srgbClr val="002060"/>
                </a:solidFill>
              </a:rPr>
              <a:t> </a:t>
            </a:r>
            <a:r>
              <a:rPr lang="es-ES" sz="2000" b="1" dirty="0" err="1">
                <a:solidFill>
                  <a:srgbClr val="002060"/>
                </a:solidFill>
              </a:rPr>
              <a:t>the</a:t>
            </a:r>
            <a:r>
              <a:rPr lang="es-ES" sz="2000" b="1" dirty="0">
                <a:solidFill>
                  <a:srgbClr val="002060"/>
                </a:solidFill>
              </a:rPr>
              <a:t> AY2022-23 – S1</a:t>
            </a:r>
          </a:p>
          <a:p>
            <a:pPr marL="342900" indent="-342900">
              <a:lnSpc>
                <a:spcPct val="150000"/>
              </a:lnSpc>
              <a:buFont typeface="Arial" panose="020B0604020202020204" pitchFamily="34" charset="0"/>
              <a:buChar char="•"/>
            </a:pPr>
            <a:r>
              <a:rPr lang="es-ES" sz="2000" b="1" dirty="0">
                <a:solidFill>
                  <a:srgbClr val="002060"/>
                </a:solidFill>
              </a:rPr>
              <a:t>S1: </a:t>
            </a:r>
            <a:r>
              <a:rPr lang="es-ES" sz="2000" b="1" dirty="0" err="1">
                <a:solidFill>
                  <a:srgbClr val="002060"/>
                </a:solidFill>
              </a:rPr>
              <a:t>Preparing</a:t>
            </a:r>
            <a:r>
              <a:rPr lang="es-ES" sz="2000" b="1" dirty="0">
                <a:solidFill>
                  <a:srgbClr val="002060"/>
                </a:solidFill>
              </a:rPr>
              <a:t> </a:t>
            </a:r>
            <a:r>
              <a:rPr lang="es-ES" sz="2000" b="1" dirty="0" err="1">
                <a:solidFill>
                  <a:srgbClr val="002060"/>
                </a:solidFill>
              </a:rPr>
              <a:t>the</a:t>
            </a:r>
            <a:r>
              <a:rPr lang="es-ES" sz="2000" b="1" dirty="0">
                <a:solidFill>
                  <a:srgbClr val="002060"/>
                </a:solidFill>
              </a:rPr>
              <a:t> </a:t>
            </a:r>
            <a:r>
              <a:rPr lang="es-ES" sz="2000" b="1" dirty="0" err="1">
                <a:solidFill>
                  <a:srgbClr val="002060"/>
                </a:solidFill>
              </a:rPr>
              <a:t>way</a:t>
            </a:r>
            <a:r>
              <a:rPr lang="es-ES" sz="2000" b="1" dirty="0">
                <a:solidFill>
                  <a:srgbClr val="002060"/>
                </a:solidFill>
              </a:rPr>
              <a:t> </a:t>
            </a:r>
            <a:r>
              <a:rPr lang="es-ES" sz="2000" b="1" dirty="0" err="1">
                <a:solidFill>
                  <a:srgbClr val="002060"/>
                </a:solidFill>
              </a:rPr>
              <a:t>to</a:t>
            </a:r>
            <a:r>
              <a:rPr lang="es-ES" sz="2000" b="1" dirty="0">
                <a:solidFill>
                  <a:srgbClr val="002060"/>
                </a:solidFill>
              </a:rPr>
              <a:t> </a:t>
            </a:r>
            <a:r>
              <a:rPr lang="es-ES" sz="2000" b="1" dirty="0" err="1">
                <a:solidFill>
                  <a:srgbClr val="002060"/>
                </a:solidFill>
              </a:rPr>
              <a:t>mediation</a:t>
            </a:r>
            <a:r>
              <a:rPr lang="es-ES" sz="2000" b="1" dirty="0">
                <a:solidFill>
                  <a:srgbClr val="002060"/>
                </a:solidFill>
              </a:rPr>
              <a:t>.</a:t>
            </a:r>
          </a:p>
          <a:p>
            <a:pPr marL="342900" indent="-342900">
              <a:lnSpc>
                <a:spcPct val="150000"/>
              </a:lnSpc>
              <a:buFont typeface="Arial" panose="020B0604020202020204" pitchFamily="34" charset="0"/>
              <a:buChar char="•"/>
            </a:pPr>
            <a:r>
              <a:rPr lang="es-ES" sz="2000" b="1" dirty="0">
                <a:solidFill>
                  <a:srgbClr val="002060"/>
                </a:solidFill>
              </a:rPr>
              <a:t>S2: </a:t>
            </a:r>
            <a:r>
              <a:rPr lang="es-ES" sz="2000" b="1" dirty="0" err="1">
                <a:solidFill>
                  <a:srgbClr val="002060"/>
                </a:solidFill>
              </a:rPr>
              <a:t>Beginning</a:t>
            </a:r>
            <a:r>
              <a:rPr lang="es-ES" sz="2000" b="1" dirty="0">
                <a:solidFill>
                  <a:srgbClr val="002060"/>
                </a:solidFill>
              </a:rPr>
              <a:t>.</a:t>
            </a:r>
          </a:p>
          <a:p>
            <a:pPr marL="342900" indent="-342900">
              <a:lnSpc>
                <a:spcPct val="150000"/>
              </a:lnSpc>
              <a:buFont typeface="Arial" panose="020B0604020202020204" pitchFamily="34" charset="0"/>
              <a:buChar char="•"/>
            </a:pPr>
            <a:r>
              <a:rPr lang="es-ES" sz="2000" b="1" dirty="0">
                <a:solidFill>
                  <a:srgbClr val="002060"/>
                </a:solidFill>
              </a:rPr>
              <a:t>S2: </a:t>
            </a:r>
            <a:r>
              <a:rPr lang="es-ES" sz="2000" b="1" dirty="0" err="1">
                <a:solidFill>
                  <a:srgbClr val="002060"/>
                </a:solidFill>
              </a:rPr>
              <a:t>Mediation</a:t>
            </a:r>
            <a:r>
              <a:rPr lang="es-ES" sz="2000" b="1" dirty="0">
                <a:solidFill>
                  <a:srgbClr val="002060"/>
                </a:solidFill>
              </a:rPr>
              <a:t>.</a:t>
            </a:r>
          </a:p>
          <a:p>
            <a:pPr marL="342900" indent="-342900">
              <a:lnSpc>
                <a:spcPct val="150000"/>
              </a:lnSpc>
              <a:buFont typeface="Arial" panose="020B0604020202020204" pitchFamily="34" charset="0"/>
              <a:buChar char="•"/>
            </a:pPr>
            <a:r>
              <a:rPr lang="es-ES" sz="2000" b="1" dirty="0" err="1">
                <a:solidFill>
                  <a:srgbClr val="002060"/>
                </a:solidFill>
              </a:rPr>
              <a:t>Results</a:t>
            </a:r>
            <a:endParaRPr lang="es-ES" sz="2000" b="1" dirty="0">
              <a:solidFill>
                <a:srgbClr val="002060"/>
              </a:solidFill>
            </a:endParaRPr>
          </a:p>
        </p:txBody>
      </p:sp>
      <p:sp>
        <p:nvSpPr>
          <p:cNvPr id="4" name="Title 1">
            <a:extLst>
              <a:ext uri="{FF2B5EF4-FFF2-40B4-BE49-F238E27FC236}">
                <a16:creationId xmlns:a16="http://schemas.microsoft.com/office/drawing/2014/main" id="{A5E792CF-8214-F074-2EB9-46D75F3B90F6}"/>
              </a:ext>
            </a:extLst>
          </p:cNvPr>
          <p:cNvSpPr>
            <a:spLocks noGrp="1"/>
          </p:cNvSpPr>
          <p:nvPr>
            <p:ph type="title"/>
          </p:nvPr>
        </p:nvSpPr>
        <p:spPr>
          <a:xfrm>
            <a:off x="427743" y="196711"/>
            <a:ext cx="1223258" cy="565289"/>
          </a:xfrm>
        </p:spPr>
        <p:txBody>
          <a:bodyPr>
            <a:noAutofit/>
          </a:bodyPr>
          <a:lstStyle/>
          <a:p>
            <a:r>
              <a:rPr lang="en-GB" sz="2600" b="1" cap="all" dirty="0">
                <a:solidFill>
                  <a:srgbClr val="002060"/>
                </a:solidFill>
                <a:latin typeface="Calibri"/>
                <a:cs typeface="Calibri"/>
              </a:rPr>
              <a:t>index</a:t>
            </a:r>
          </a:p>
        </p:txBody>
      </p:sp>
    </p:spTree>
    <p:extLst>
      <p:ext uri="{BB962C8B-B14F-4D97-AF65-F5344CB8AC3E}">
        <p14:creationId xmlns:p14="http://schemas.microsoft.com/office/powerpoint/2010/main" val="2801678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6711"/>
            <a:ext cx="8089795" cy="857251"/>
          </a:xfrm>
        </p:spPr>
        <p:txBody>
          <a:bodyPr>
            <a:noAutofit/>
          </a:bodyPr>
          <a:lstStyle/>
          <a:p>
            <a:r>
              <a:rPr lang="en-GB" sz="2600" b="1" cap="all" dirty="0">
                <a:solidFill>
                  <a:srgbClr val="002060"/>
                </a:solidFill>
                <a:latin typeface="Calibri"/>
                <a:cs typeface="Calibri"/>
              </a:rPr>
              <a:t>Implementation Context: </a:t>
            </a:r>
            <a:r>
              <a:rPr lang="en-GB" sz="2600" b="1" cap="all" dirty="0">
                <a:solidFill>
                  <a:srgbClr val="000044"/>
                </a:solidFill>
                <a:latin typeface="Calibri"/>
                <a:cs typeface="Calibri"/>
              </a:rPr>
              <a:t/>
            </a:r>
            <a:br>
              <a:rPr lang="en-GB" sz="2600" b="1" cap="all" dirty="0">
                <a:solidFill>
                  <a:srgbClr val="000044"/>
                </a:solidFill>
                <a:latin typeface="Calibri"/>
                <a:cs typeface="Calibri"/>
              </a:rPr>
            </a:br>
            <a:r>
              <a:rPr lang="en-GB" sz="2000" b="1" i="1" cap="all" dirty="0">
                <a:solidFill>
                  <a:srgbClr val="CE57C1"/>
                </a:solidFill>
                <a:latin typeface="Calibri"/>
                <a:cs typeface="Calibri"/>
              </a:rPr>
              <a:t>International business with a language (IBWL)</a:t>
            </a:r>
          </a:p>
        </p:txBody>
      </p:sp>
      <p:sp>
        <p:nvSpPr>
          <p:cNvPr id="6" name="TextBox 5"/>
          <p:cNvSpPr txBox="1"/>
          <p:nvPr/>
        </p:nvSpPr>
        <p:spPr>
          <a:xfrm>
            <a:off x="476338" y="1581966"/>
            <a:ext cx="3157614" cy="516395"/>
          </a:xfrm>
          <a:prstGeom prst="rect">
            <a:avLst/>
          </a:prstGeom>
          <a:noFill/>
        </p:spPr>
        <p:txBody>
          <a:bodyPr wrap="square" rtlCol="0">
            <a:noAutofit/>
          </a:bodyPr>
          <a:lstStyle/>
          <a:p>
            <a:pPr algn="just">
              <a:lnSpc>
                <a:spcPct val="150000"/>
              </a:lnSpc>
            </a:pPr>
            <a:r>
              <a:rPr lang="en-US" sz="1600" b="1" i="1" dirty="0">
                <a:solidFill>
                  <a:srgbClr val="002060"/>
                </a:solidFill>
                <a:cs typeface="Calibri"/>
              </a:rPr>
              <a:t>Last academic year of the old curriculum and the old assessment components and their descriptors.</a:t>
            </a:r>
            <a:endParaRPr lang="en-GB" sz="1600" b="1" i="1" dirty="0">
              <a:solidFill>
                <a:srgbClr val="002060"/>
              </a:solidFill>
              <a:cs typeface="Calibri"/>
            </a:endParaRPr>
          </a:p>
        </p:txBody>
      </p:sp>
      <p:sp>
        <p:nvSpPr>
          <p:cNvPr id="5" name="Rectangle 4"/>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3</a:t>
            </a:fld>
            <a:endParaRPr lang="en-GB" sz="1200" dirty="0">
              <a:solidFill>
                <a:schemeClr val="bg2">
                  <a:lumMod val="50000"/>
                </a:schemeClr>
              </a:solidFill>
            </a:endParaRPr>
          </a:p>
        </p:txBody>
      </p:sp>
      <p:grpSp>
        <p:nvGrpSpPr>
          <p:cNvPr id="39" name="Group 38">
            <a:extLst>
              <a:ext uri="{FF2B5EF4-FFF2-40B4-BE49-F238E27FC236}">
                <a16:creationId xmlns:a16="http://schemas.microsoft.com/office/drawing/2014/main" id="{855FFC4B-797B-BAD2-EDFB-36C7D8B52852}"/>
              </a:ext>
            </a:extLst>
          </p:cNvPr>
          <p:cNvGrpSpPr/>
          <p:nvPr/>
        </p:nvGrpSpPr>
        <p:grpSpPr>
          <a:xfrm>
            <a:off x="2622970" y="1129880"/>
            <a:ext cx="4955800" cy="3097375"/>
            <a:chOff x="3486099" y="1215139"/>
            <a:chExt cx="4955800" cy="3097375"/>
          </a:xfrm>
        </p:grpSpPr>
        <p:sp>
          <p:nvSpPr>
            <p:cNvPr id="4" name="Shape 3">
              <a:extLst>
                <a:ext uri="{FF2B5EF4-FFF2-40B4-BE49-F238E27FC236}">
                  <a16:creationId xmlns:a16="http://schemas.microsoft.com/office/drawing/2014/main" id="{A98BF9BB-C0C2-AFE6-8A2C-B9E761EA0236}"/>
                </a:ext>
              </a:extLst>
            </p:cNvPr>
            <p:cNvSpPr/>
            <p:nvPr/>
          </p:nvSpPr>
          <p:spPr>
            <a:xfrm>
              <a:off x="3486099" y="1215139"/>
              <a:ext cx="4955800" cy="3097375"/>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7" name="Oval 6">
              <a:extLst>
                <a:ext uri="{FF2B5EF4-FFF2-40B4-BE49-F238E27FC236}">
                  <a16:creationId xmlns:a16="http://schemas.microsoft.com/office/drawing/2014/main" id="{221E5A7F-EFC6-3838-BE90-59F81C8200AE}"/>
                </a:ext>
              </a:extLst>
            </p:cNvPr>
            <p:cNvSpPr/>
            <p:nvPr/>
          </p:nvSpPr>
          <p:spPr>
            <a:xfrm>
              <a:off x="4831721" y="2701704"/>
              <a:ext cx="262143" cy="262143"/>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8" name="Oval 7">
              <a:extLst>
                <a:ext uri="{FF2B5EF4-FFF2-40B4-BE49-F238E27FC236}">
                  <a16:creationId xmlns:a16="http://schemas.microsoft.com/office/drawing/2014/main" id="{39E7FB5A-C080-0603-AF60-42163C59BA82}"/>
                </a:ext>
              </a:extLst>
            </p:cNvPr>
            <p:cNvSpPr/>
            <p:nvPr/>
          </p:nvSpPr>
          <p:spPr>
            <a:xfrm>
              <a:off x="6116537" y="2113229"/>
              <a:ext cx="347339" cy="347339"/>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0" name="Oval 9">
              <a:extLst>
                <a:ext uri="{FF2B5EF4-FFF2-40B4-BE49-F238E27FC236}">
                  <a16:creationId xmlns:a16="http://schemas.microsoft.com/office/drawing/2014/main" id="{5CA63309-5EBC-10D9-E111-409B628C7EEB}"/>
                </a:ext>
              </a:extLst>
            </p:cNvPr>
            <p:cNvSpPr/>
            <p:nvPr/>
          </p:nvSpPr>
          <p:spPr>
            <a:xfrm>
              <a:off x="7667406" y="1726789"/>
              <a:ext cx="465304" cy="465304"/>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6" name="Oval 15">
              <a:extLst>
                <a:ext uri="{FF2B5EF4-FFF2-40B4-BE49-F238E27FC236}">
                  <a16:creationId xmlns:a16="http://schemas.microsoft.com/office/drawing/2014/main" id="{11DDF58E-64C1-4FA9-5E33-863D44B7BB66}"/>
                </a:ext>
              </a:extLst>
            </p:cNvPr>
            <p:cNvSpPr/>
            <p:nvPr/>
          </p:nvSpPr>
          <p:spPr>
            <a:xfrm>
              <a:off x="4067160" y="3368269"/>
              <a:ext cx="150732" cy="150732"/>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grpSp>
      <p:grpSp>
        <p:nvGrpSpPr>
          <p:cNvPr id="37" name="Group 36">
            <a:extLst>
              <a:ext uri="{FF2B5EF4-FFF2-40B4-BE49-F238E27FC236}">
                <a16:creationId xmlns:a16="http://schemas.microsoft.com/office/drawing/2014/main" id="{359C7B1C-41EE-25A6-9E44-E5560E37D496}"/>
              </a:ext>
            </a:extLst>
          </p:cNvPr>
          <p:cNvGrpSpPr/>
          <p:nvPr/>
        </p:nvGrpSpPr>
        <p:grpSpPr>
          <a:xfrm>
            <a:off x="3580239" y="3487278"/>
            <a:ext cx="1095980" cy="871164"/>
            <a:chOff x="4352853" y="3576942"/>
            <a:chExt cx="1095980" cy="871164"/>
          </a:xfrm>
        </p:grpSpPr>
        <p:sp>
          <p:nvSpPr>
            <p:cNvPr id="23" name="Rectangle 22">
              <a:extLst>
                <a:ext uri="{FF2B5EF4-FFF2-40B4-BE49-F238E27FC236}">
                  <a16:creationId xmlns:a16="http://schemas.microsoft.com/office/drawing/2014/main" id="{F075FFA1-E0EF-801E-C8B7-8F33CF777ABE}"/>
                </a:ext>
              </a:extLst>
            </p:cNvPr>
            <p:cNvSpPr/>
            <p:nvPr/>
          </p:nvSpPr>
          <p:spPr>
            <a:xfrm>
              <a:off x="4363480" y="3928433"/>
              <a:ext cx="518160" cy="519673"/>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angle 23">
              <a:extLst>
                <a:ext uri="{FF2B5EF4-FFF2-40B4-BE49-F238E27FC236}">
                  <a16:creationId xmlns:a16="http://schemas.microsoft.com/office/drawing/2014/main" id="{C5BBB4C6-ECA1-7CDB-AB8E-6CF65AB76CDD}"/>
                </a:ext>
              </a:extLst>
            </p:cNvPr>
            <p:cNvSpPr/>
            <p:nvPr/>
          </p:nvSpPr>
          <p:spPr>
            <a:xfrm>
              <a:off x="4917573" y="3576942"/>
              <a:ext cx="518160" cy="871164"/>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TextBox 27">
              <a:extLst>
                <a:ext uri="{FF2B5EF4-FFF2-40B4-BE49-F238E27FC236}">
                  <a16:creationId xmlns:a16="http://schemas.microsoft.com/office/drawing/2014/main" id="{D43CED87-3262-D3F7-A9BC-F8BCC938FD00}"/>
                </a:ext>
              </a:extLst>
            </p:cNvPr>
            <p:cNvSpPr txBox="1"/>
            <p:nvPr/>
          </p:nvSpPr>
          <p:spPr>
            <a:xfrm>
              <a:off x="4352853" y="4006830"/>
              <a:ext cx="539413" cy="369332"/>
            </a:xfrm>
            <a:prstGeom prst="rect">
              <a:avLst/>
            </a:prstGeom>
            <a:noFill/>
          </p:spPr>
          <p:txBody>
            <a:bodyPr wrap="square" rtlCol="0">
              <a:spAutoFit/>
            </a:bodyPr>
            <a:lstStyle/>
            <a:p>
              <a:pPr algn="ctr"/>
              <a:r>
                <a:rPr lang="es-ES" b="1" dirty="0">
                  <a:solidFill>
                    <a:schemeClr val="bg1"/>
                  </a:solidFill>
                </a:rPr>
                <a:t>A1</a:t>
              </a:r>
            </a:p>
          </p:txBody>
        </p:sp>
        <p:sp>
          <p:nvSpPr>
            <p:cNvPr id="29" name="TextBox 28">
              <a:extLst>
                <a:ext uri="{FF2B5EF4-FFF2-40B4-BE49-F238E27FC236}">
                  <a16:creationId xmlns:a16="http://schemas.microsoft.com/office/drawing/2014/main" id="{9FFA227C-D8D0-D240-09A4-BF46FFD46FEB}"/>
                </a:ext>
              </a:extLst>
            </p:cNvPr>
            <p:cNvSpPr txBox="1"/>
            <p:nvPr/>
          </p:nvSpPr>
          <p:spPr>
            <a:xfrm>
              <a:off x="4909420" y="4006830"/>
              <a:ext cx="539413" cy="369332"/>
            </a:xfrm>
            <a:prstGeom prst="rect">
              <a:avLst/>
            </a:prstGeom>
            <a:noFill/>
          </p:spPr>
          <p:txBody>
            <a:bodyPr wrap="square" rtlCol="0">
              <a:spAutoFit/>
            </a:bodyPr>
            <a:lstStyle/>
            <a:p>
              <a:pPr algn="ctr"/>
              <a:r>
                <a:rPr lang="es-ES" b="1" dirty="0">
                  <a:solidFill>
                    <a:schemeClr val="bg1"/>
                  </a:solidFill>
                </a:rPr>
                <a:t>A2</a:t>
              </a:r>
            </a:p>
          </p:txBody>
        </p:sp>
      </p:grpSp>
      <p:grpSp>
        <p:nvGrpSpPr>
          <p:cNvPr id="36" name="Group 35">
            <a:extLst>
              <a:ext uri="{FF2B5EF4-FFF2-40B4-BE49-F238E27FC236}">
                <a16:creationId xmlns:a16="http://schemas.microsoft.com/office/drawing/2014/main" id="{FEED13F0-C831-4446-E45E-F85B421C1439}"/>
              </a:ext>
            </a:extLst>
          </p:cNvPr>
          <p:cNvGrpSpPr/>
          <p:nvPr/>
        </p:nvGrpSpPr>
        <p:grpSpPr>
          <a:xfrm>
            <a:off x="6112236" y="2480541"/>
            <a:ext cx="1095980" cy="1574605"/>
            <a:chOff x="6360813" y="2589571"/>
            <a:chExt cx="1095980" cy="1574605"/>
          </a:xfrm>
        </p:grpSpPr>
        <p:sp>
          <p:nvSpPr>
            <p:cNvPr id="25" name="Rectangle 24">
              <a:extLst>
                <a:ext uri="{FF2B5EF4-FFF2-40B4-BE49-F238E27FC236}">
                  <a16:creationId xmlns:a16="http://schemas.microsoft.com/office/drawing/2014/main" id="{12C6FBBE-176B-3C80-05C6-DB06F756DD46}"/>
                </a:ext>
              </a:extLst>
            </p:cNvPr>
            <p:cNvSpPr/>
            <p:nvPr/>
          </p:nvSpPr>
          <p:spPr>
            <a:xfrm>
              <a:off x="6938633" y="2589571"/>
              <a:ext cx="518160" cy="1574605"/>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Rectangle 25">
              <a:extLst>
                <a:ext uri="{FF2B5EF4-FFF2-40B4-BE49-F238E27FC236}">
                  <a16:creationId xmlns:a16="http://schemas.microsoft.com/office/drawing/2014/main" id="{EAA58733-7630-88B3-24A4-D4D713CEA11F}"/>
                </a:ext>
              </a:extLst>
            </p:cNvPr>
            <p:cNvSpPr/>
            <p:nvPr/>
          </p:nvSpPr>
          <p:spPr>
            <a:xfrm>
              <a:off x="6380865" y="2921370"/>
              <a:ext cx="518160" cy="1242805"/>
            </a:xfrm>
            <a:prstGeom prst="rect">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TextBox 29">
              <a:extLst>
                <a:ext uri="{FF2B5EF4-FFF2-40B4-BE49-F238E27FC236}">
                  <a16:creationId xmlns:a16="http://schemas.microsoft.com/office/drawing/2014/main" id="{98CDC938-EBF7-B0C6-F104-E1331293D3FA}"/>
                </a:ext>
              </a:extLst>
            </p:cNvPr>
            <p:cNvSpPr txBox="1"/>
            <p:nvPr/>
          </p:nvSpPr>
          <p:spPr>
            <a:xfrm>
              <a:off x="6360813" y="3597067"/>
              <a:ext cx="539413" cy="369332"/>
            </a:xfrm>
            <a:prstGeom prst="rect">
              <a:avLst/>
            </a:prstGeom>
            <a:noFill/>
          </p:spPr>
          <p:txBody>
            <a:bodyPr wrap="square" rtlCol="0">
              <a:spAutoFit/>
            </a:bodyPr>
            <a:lstStyle/>
            <a:p>
              <a:pPr algn="ctr"/>
              <a:r>
                <a:rPr lang="es-ES" b="1" dirty="0">
                  <a:solidFill>
                    <a:schemeClr val="bg1"/>
                  </a:solidFill>
                </a:rPr>
                <a:t>B1</a:t>
              </a:r>
            </a:p>
          </p:txBody>
        </p:sp>
        <p:sp>
          <p:nvSpPr>
            <p:cNvPr id="31" name="TextBox 30">
              <a:extLst>
                <a:ext uri="{FF2B5EF4-FFF2-40B4-BE49-F238E27FC236}">
                  <a16:creationId xmlns:a16="http://schemas.microsoft.com/office/drawing/2014/main" id="{BB188DFB-9B18-9257-A908-1F31AD344C3D}"/>
                </a:ext>
              </a:extLst>
            </p:cNvPr>
            <p:cNvSpPr txBox="1"/>
            <p:nvPr/>
          </p:nvSpPr>
          <p:spPr>
            <a:xfrm>
              <a:off x="6917380" y="3597067"/>
              <a:ext cx="539413" cy="369332"/>
            </a:xfrm>
            <a:prstGeom prst="rect">
              <a:avLst/>
            </a:prstGeom>
            <a:noFill/>
          </p:spPr>
          <p:txBody>
            <a:bodyPr wrap="square" rtlCol="0">
              <a:spAutoFit/>
            </a:bodyPr>
            <a:lstStyle/>
            <a:p>
              <a:pPr algn="ctr"/>
              <a:r>
                <a:rPr lang="es-ES" b="1" dirty="0">
                  <a:solidFill>
                    <a:schemeClr val="bg1"/>
                  </a:solidFill>
                </a:rPr>
                <a:t>B2</a:t>
              </a:r>
            </a:p>
          </p:txBody>
        </p:sp>
      </p:grpSp>
      <p:grpSp>
        <p:nvGrpSpPr>
          <p:cNvPr id="38" name="Group 37">
            <a:extLst>
              <a:ext uri="{FF2B5EF4-FFF2-40B4-BE49-F238E27FC236}">
                <a16:creationId xmlns:a16="http://schemas.microsoft.com/office/drawing/2014/main" id="{048D111F-B9B9-6C01-B4BD-B052E1D71AC0}"/>
              </a:ext>
            </a:extLst>
          </p:cNvPr>
          <p:cNvGrpSpPr/>
          <p:nvPr/>
        </p:nvGrpSpPr>
        <p:grpSpPr>
          <a:xfrm>
            <a:off x="3249404" y="4420629"/>
            <a:ext cx="1774803" cy="403070"/>
            <a:chOff x="3977640" y="4509770"/>
            <a:chExt cx="1774803" cy="403070"/>
          </a:xfrm>
        </p:grpSpPr>
        <p:sp>
          <p:nvSpPr>
            <p:cNvPr id="27" name="Rectangle 26">
              <a:extLst>
                <a:ext uri="{FF2B5EF4-FFF2-40B4-BE49-F238E27FC236}">
                  <a16:creationId xmlns:a16="http://schemas.microsoft.com/office/drawing/2014/main" id="{559EF782-BCCA-40E9-682B-0E932FB74A5E}"/>
                </a:ext>
              </a:extLst>
            </p:cNvPr>
            <p:cNvSpPr/>
            <p:nvPr/>
          </p:nvSpPr>
          <p:spPr>
            <a:xfrm>
              <a:off x="3977640" y="4509770"/>
              <a:ext cx="1774803" cy="403070"/>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TextBox 31">
              <a:extLst>
                <a:ext uri="{FF2B5EF4-FFF2-40B4-BE49-F238E27FC236}">
                  <a16:creationId xmlns:a16="http://schemas.microsoft.com/office/drawing/2014/main" id="{A2DE23A3-6FE7-F503-A185-699D2C08C7D0}"/>
                </a:ext>
              </a:extLst>
            </p:cNvPr>
            <p:cNvSpPr txBox="1"/>
            <p:nvPr/>
          </p:nvSpPr>
          <p:spPr>
            <a:xfrm>
              <a:off x="4306329" y="4526294"/>
              <a:ext cx="1150621" cy="369332"/>
            </a:xfrm>
            <a:prstGeom prst="rect">
              <a:avLst/>
            </a:prstGeom>
            <a:noFill/>
            <a:ln>
              <a:solidFill>
                <a:srgbClr val="9E43A4"/>
              </a:solidFill>
            </a:ln>
          </p:spPr>
          <p:txBody>
            <a:bodyPr wrap="square" rtlCol="0">
              <a:spAutoFit/>
            </a:bodyPr>
            <a:lstStyle/>
            <a:p>
              <a:pPr algn="ctr"/>
              <a:r>
                <a:rPr lang="es-ES" b="1" dirty="0">
                  <a:solidFill>
                    <a:srgbClr val="002060"/>
                  </a:solidFill>
                </a:rPr>
                <a:t>Basic </a:t>
              </a:r>
              <a:r>
                <a:rPr lang="es-ES" b="1" dirty="0" err="1">
                  <a:solidFill>
                    <a:srgbClr val="002060"/>
                  </a:solidFill>
                </a:rPr>
                <a:t>user</a:t>
              </a:r>
              <a:endParaRPr lang="es-ES" b="1" dirty="0">
                <a:solidFill>
                  <a:srgbClr val="002060"/>
                </a:solidFill>
              </a:endParaRPr>
            </a:p>
          </p:txBody>
        </p:sp>
      </p:grpSp>
      <p:grpSp>
        <p:nvGrpSpPr>
          <p:cNvPr id="35" name="Group 34">
            <a:extLst>
              <a:ext uri="{FF2B5EF4-FFF2-40B4-BE49-F238E27FC236}">
                <a16:creationId xmlns:a16="http://schemas.microsoft.com/office/drawing/2014/main" id="{B232A52A-D0B1-868B-5D48-74092350BC12}"/>
              </a:ext>
            </a:extLst>
          </p:cNvPr>
          <p:cNvGrpSpPr/>
          <p:nvPr/>
        </p:nvGrpSpPr>
        <p:grpSpPr>
          <a:xfrm>
            <a:off x="5671611" y="4113291"/>
            <a:ext cx="1975316" cy="403070"/>
            <a:chOff x="5849324" y="4204281"/>
            <a:chExt cx="1975316" cy="403070"/>
          </a:xfrm>
        </p:grpSpPr>
        <p:sp>
          <p:nvSpPr>
            <p:cNvPr id="33" name="Rectangle 32">
              <a:extLst>
                <a:ext uri="{FF2B5EF4-FFF2-40B4-BE49-F238E27FC236}">
                  <a16:creationId xmlns:a16="http://schemas.microsoft.com/office/drawing/2014/main" id="{0EE8EF66-DBA7-E2C1-7C61-B763ECE50BBA}"/>
                </a:ext>
              </a:extLst>
            </p:cNvPr>
            <p:cNvSpPr/>
            <p:nvPr/>
          </p:nvSpPr>
          <p:spPr>
            <a:xfrm>
              <a:off x="5849324" y="4204281"/>
              <a:ext cx="1975316" cy="403070"/>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TextBox 33">
              <a:extLst>
                <a:ext uri="{FF2B5EF4-FFF2-40B4-BE49-F238E27FC236}">
                  <a16:creationId xmlns:a16="http://schemas.microsoft.com/office/drawing/2014/main" id="{043943BE-BD75-5E30-4FC9-85E795685BD1}"/>
                </a:ext>
              </a:extLst>
            </p:cNvPr>
            <p:cNvSpPr txBox="1"/>
            <p:nvPr/>
          </p:nvSpPr>
          <p:spPr>
            <a:xfrm>
              <a:off x="5897880" y="4220805"/>
              <a:ext cx="1884281" cy="369332"/>
            </a:xfrm>
            <a:prstGeom prst="rect">
              <a:avLst/>
            </a:prstGeom>
            <a:noFill/>
            <a:ln>
              <a:solidFill>
                <a:srgbClr val="9E43A4"/>
              </a:solidFill>
            </a:ln>
          </p:spPr>
          <p:txBody>
            <a:bodyPr wrap="square" rtlCol="0">
              <a:spAutoFit/>
            </a:bodyPr>
            <a:lstStyle/>
            <a:p>
              <a:pPr algn="ctr"/>
              <a:r>
                <a:rPr lang="es-ES" b="1" dirty="0" err="1">
                  <a:solidFill>
                    <a:srgbClr val="002060"/>
                  </a:solidFill>
                </a:rPr>
                <a:t>Independent</a:t>
              </a:r>
              <a:r>
                <a:rPr lang="es-ES" b="1" dirty="0">
                  <a:solidFill>
                    <a:srgbClr val="002060"/>
                  </a:solidFill>
                </a:rPr>
                <a:t> </a:t>
              </a:r>
              <a:r>
                <a:rPr lang="es-ES" b="1" dirty="0" err="1">
                  <a:solidFill>
                    <a:srgbClr val="002060"/>
                  </a:solidFill>
                </a:rPr>
                <a:t>user</a:t>
              </a:r>
              <a:endParaRPr lang="es-ES" b="1" dirty="0">
                <a:solidFill>
                  <a:srgbClr val="002060"/>
                </a:solidFill>
              </a:endParaRPr>
            </a:p>
          </p:txBody>
        </p:sp>
      </p:grpSp>
      <p:sp>
        <p:nvSpPr>
          <p:cNvPr id="40" name="TextBox 39">
            <a:extLst>
              <a:ext uri="{FF2B5EF4-FFF2-40B4-BE49-F238E27FC236}">
                <a16:creationId xmlns:a16="http://schemas.microsoft.com/office/drawing/2014/main" id="{25826BA4-EF13-F872-5146-A20E476CDD53}"/>
              </a:ext>
            </a:extLst>
          </p:cNvPr>
          <p:cNvSpPr txBox="1"/>
          <p:nvPr/>
        </p:nvSpPr>
        <p:spPr>
          <a:xfrm>
            <a:off x="2068643" y="3501427"/>
            <a:ext cx="2070257" cy="400110"/>
          </a:xfrm>
          <a:prstGeom prst="rect">
            <a:avLst/>
          </a:prstGeom>
          <a:noFill/>
        </p:spPr>
        <p:txBody>
          <a:bodyPr wrap="square" rtlCol="0">
            <a:spAutoFit/>
          </a:bodyPr>
          <a:lstStyle/>
          <a:p>
            <a:pPr algn="ctr"/>
            <a:r>
              <a:rPr lang="es-ES" sz="2000" b="1" dirty="0">
                <a:solidFill>
                  <a:srgbClr val="002060"/>
                </a:solidFill>
              </a:rPr>
              <a:t>SPA001 + SPA002</a:t>
            </a:r>
          </a:p>
        </p:txBody>
      </p:sp>
      <p:sp>
        <p:nvSpPr>
          <p:cNvPr id="9" name="TextBox 8">
            <a:extLst>
              <a:ext uri="{FF2B5EF4-FFF2-40B4-BE49-F238E27FC236}">
                <a16:creationId xmlns:a16="http://schemas.microsoft.com/office/drawing/2014/main" id="{B34466E4-3033-872A-3998-BE2496510734}"/>
              </a:ext>
            </a:extLst>
          </p:cNvPr>
          <p:cNvSpPr txBox="1"/>
          <p:nvPr/>
        </p:nvSpPr>
        <p:spPr>
          <a:xfrm>
            <a:off x="476339" y="1203968"/>
            <a:ext cx="3983236" cy="415869"/>
          </a:xfrm>
          <a:prstGeom prst="rect">
            <a:avLst/>
          </a:prstGeom>
          <a:noFill/>
        </p:spPr>
        <p:txBody>
          <a:bodyPr wrap="square" rtlCol="0">
            <a:noAutofit/>
          </a:bodyPr>
          <a:lstStyle/>
          <a:p>
            <a:pPr>
              <a:spcBef>
                <a:spcPts val="1200"/>
              </a:spcBef>
              <a:spcAft>
                <a:spcPts val="1200"/>
              </a:spcAft>
            </a:pPr>
            <a:r>
              <a:rPr lang="en-GB" b="1" dirty="0">
                <a:solidFill>
                  <a:srgbClr val="002060"/>
                </a:solidFill>
                <a:cs typeface="Calibri"/>
              </a:rPr>
              <a:t>Spanish language pathway (2021-2025).</a:t>
            </a:r>
          </a:p>
        </p:txBody>
      </p:sp>
      <p:sp>
        <p:nvSpPr>
          <p:cNvPr id="11" name="TextBox 10">
            <a:extLst>
              <a:ext uri="{FF2B5EF4-FFF2-40B4-BE49-F238E27FC236}">
                <a16:creationId xmlns:a16="http://schemas.microsoft.com/office/drawing/2014/main" id="{60D045A6-92E9-B9D5-B902-C45F2957A199}"/>
              </a:ext>
            </a:extLst>
          </p:cNvPr>
          <p:cNvSpPr txBox="1"/>
          <p:nvPr/>
        </p:nvSpPr>
        <p:spPr>
          <a:xfrm>
            <a:off x="4346607" y="1229544"/>
            <a:ext cx="1956757" cy="415869"/>
          </a:xfrm>
          <a:prstGeom prst="rect">
            <a:avLst/>
          </a:prstGeom>
          <a:noFill/>
        </p:spPr>
        <p:txBody>
          <a:bodyPr wrap="square" rtlCol="0">
            <a:noAutofit/>
          </a:bodyPr>
          <a:lstStyle/>
          <a:p>
            <a:pPr algn="ctr">
              <a:spcBef>
                <a:spcPts val="1200"/>
              </a:spcBef>
              <a:spcAft>
                <a:spcPts val="1200"/>
              </a:spcAft>
            </a:pPr>
            <a:r>
              <a:rPr lang="en-GB" b="1" dirty="0">
                <a:solidFill>
                  <a:srgbClr val="CE57C1"/>
                </a:solidFill>
                <a:cs typeface="Calibri"/>
              </a:rPr>
              <a:t>AY 2022-2023 – S2</a:t>
            </a:r>
          </a:p>
        </p:txBody>
      </p:sp>
      <p:sp>
        <p:nvSpPr>
          <p:cNvPr id="19" name="TextBox 18">
            <a:extLst>
              <a:ext uri="{FF2B5EF4-FFF2-40B4-BE49-F238E27FC236}">
                <a16:creationId xmlns:a16="http://schemas.microsoft.com/office/drawing/2014/main" id="{E7A0A9B3-9C61-8695-D967-31C33F164140}"/>
              </a:ext>
            </a:extLst>
          </p:cNvPr>
          <p:cNvSpPr txBox="1"/>
          <p:nvPr/>
        </p:nvSpPr>
        <p:spPr>
          <a:xfrm>
            <a:off x="3656127" y="2901988"/>
            <a:ext cx="1006991" cy="400110"/>
          </a:xfrm>
          <a:prstGeom prst="rect">
            <a:avLst/>
          </a:prstGeom>
          <a:noFill/>
        </p:spPr>
        <p:txBody>
          <a:bodyPr wrap="square" rtlCol="0">
            <a:spAutoFit/>
          </a:bodyPr>
          <a:lstStyle/>
          <a:p>
            <a:pPr algn="ctr"/>
            <a:r>
              <a:rPr lang="es-ES" sz="2000" b="1" dirty="0">
                <a:solidFill>
                  <a:srgbClr val="CE57C1"/>
                </a:solidFill>
              </a:rPr>
              <a:t>SPA103</a:t>
            </a:r>
          </a:p>
        </p:txBody>
      </p:sp>
      <p:sp>
        <p:nvSpPr>
          <p:cNvPr id="20" name="TextBox 19">
            <a:extLst>
              <a:ext uri="{FF2B5EF4-FFF2-40B4-BE49-F238E27FC236}">
                <a16:creationId xmlns:a16="http://schemas.microsoft.com/office/drawing/2014/main" id="{BCE79697-46BE-6410-881C-3FC3C6A9FC54}"/>
              </a:ext>
            </a:extLst>
          </p:cNvPr>
          <p:cNvSpPr txBox="1"/>
          <p:nvPr/>
        </p:nvSpPr>
        <p:spPr>
          <a:xfrm>
            <a:off x="5024207" y="2375309"/>
            <a:ext cx="1006990" cy="400110"/>
          </a:xfrm>
          <a:prstGeom prst="rect">
            <a:avLst/>
          </a:prstGeom>
          <a:noFill/>
        </p:spPr>
        <p:txBody>
          <a:bodyPr wrap="square" rtlCol="0">
            <a:spAutoFit/>
          </a:bodyPr>
          <a:lstStyle/>
          <a:p>
            <a:pPr algn="ctr"/>
            <a:r>
              <a:rPr lang="es-ES" sz="2000" b="1" dirty="0">
                <a:solidFill>
                  <a:srgbClr val="002060"/>
                </a:solidFill>
              </a:rPr>
              <a:t>SPA205</a:t>
            </a:r>
          </a:p>
        </p:txBody>
      </p:sp>
      <p:sp>
        <p:nvSpPr>
          <p:cNvPr id="21" name="TextBox 20">
            <a:extLst>
              <a:ext uri="{FF2B5EF4-FFF2-40B4-BE49-F238E27FC236}">
                <a16:creationId xmlns:a16="http://schemas.microsoft.com/office/drawing/2014/main" id="{8CA91160-8D4F-B574-073A-554FBD273FF1}"/>
              </a:ext>
            </a:extLst>
          </p:cNvPr>
          <p:cNvSpPr txBox="1"/>
          <p:nvPr/>
        </p:nvSpPr>
        <p:spPr>
          <a:xfrm>
            <a:off x="6531328" y="2068247"/>
            <a:ext cx="1011201" cy="400110"/>
          </a:xfrm>
          <a:prstGeom prst="rect">
            <a:avLst/>
          </a:prstGeom>
          <a:noFill/>
        </p:spPr>
        <p:txBody>
          <a:bodyPr wrap="square" rtlCol="0">
            <a:spAutoFit/>
          </a:bodyPr>
          <a:lstStyle/>
          <a:p>
            <a:pPr algn="ctr"/>
            <a:r>
              <a:rPr lang="es-ES" sz="2000" b="1" dirty="0">
                <a:solidFill>
                  <a:srgbClr val="002060"/>
                </a:solidFill>
              </a:rPr>
              <a:t>SPA307</a:t>
            </a:r>
          </a:p>
        </p:txBody>
      </p:sp>
      <p:sp>
        <p:nvSpPr>
          <p:cNvPr id="42" name="TextBox 41">
            <a:extLst>
              <a:ext uri="{FF2B5EF4-FFF2-40B4-BE49-F238E27FC236}">
                <a16:creationId xmlns:a16="http://schemas.microsoft.com/office/drawing/2014/main" id="{0BFEBAEE-BAF3-52D2-4B11-62B938E4CAC3}"/>
              </a:ext>
            </a:extLst>
          </p:cNvPr>
          <p:cNvSpPr txBox="1"/>
          <p:nvPr/>
        </p:nvSpPr>
        <p:spPr>
          <a:xfrm>
            <a:off x="3013412" y="3120761"/>
            <a:ext cx="539413" cy="400110"/>
          </a:xfrm>
          <a:prstGeom prst="rect">
            <a:avLst/>
          </a:prstGeom>
          <a:noFill/>
        </p:spPr>
        <p:txBody>
          <a:bodyPr wrap="square" rtlCol="0">
            <a:spAutoFit/>
          </a:bodyPr>
          <a:lstStyle/>
          <a:p>
            <a:pPr algn="ctr"/>
            <a:r>
              <a:rPr lang="es-ES" sz="2000" b="1" dirty="0">
                <a:solidFill>
                  <a:srgbClr val="002060"/>
                </a:solidFill>
              </a:rPr>
              <a:t>Y1</a:t>
            </a:r>
          </a:p>
        </p:txBody>
      </p:sp>
      <p:sp>
        <p:nvSpPr>
          <p:cNvPr id="43" name="TextBox 42">
            <a:extLst>
              <a:ext uri="{FF2B5EF4-FFF2-40B4-BE49-F238E27FC236}">
                <a16:creationId xmlns:a16="http://schemas.microsoft.com/office/drawing/2014/main" id="{4843EF21-4274-0617-B5B7-7F5ED37C81D9}"/>
              </a:ext>
            </a:extLst>
          </p:cNvPr>
          <p:cNvSpPr txBox="1"/>
          <p:nvPr/>
        </p:nvSpPr>
        <p:spPr>
          <a:xfrm>
            <a:off x="3830796" y="2540376"/>
            <a:ext cx="539413" cy="400110"/>
          </a:xfrm>
          <a:prstGeom prst="rect">
            <a:avLst/>
          </a:prstGeom>
          <a:noFill/>
        </p:spPr>
        <p:txBody>
          <a:bodyPr wrap="square" rtlCol="0">
            <a:spAutoFit/>
          </a:bodyPr>
          <a:lstStyle/>
          <a:p>
            <a:pPr algn="ctr"/>
            <a:r>
              <a:rPr lang="es-ES" sz="2000" b="1" dirty="0">
                <a:solidFill>
                  <a:srgbClr val="002060"/>
                </a:solidFill>
              </a:rPr>
              <a:t>Y2</a:t>
            </a:r>
          </a:p>
        </p:txBody>
      </p:sp>
      <p:sp>
        <p:nvSpPr>
          <p:cNvPr id="44" name="TextBox 43">
            <a:extLst>
              <a:ext uri="{FF2B5EF4-FFF2-40B4-BE49-F238E27FC236}">
                <a16:creationId xmlns:a16="http://schemas.microsoft.com/office/drawing/2014/main" id="{5BCD94DA-66A0-55BA-94EA-E8A7F65780DC}"/>
              </a:ext>
            </a:extLst>
          </p:cNvPr>
          <p:cNvSpPr txBox="1"/>
          <p:nvPr/>
        </p:nvSpPr>
        <p:spPr>
          <a:xfrm>
            <a:off x="5162571" y="1994687"/>
            <a:ext cx="539413" cy="400110"/>
          </a:xfrm>
          <a:prstGeom prst="rect">
            <a:avLst/>
          </a:prstGeom>
          <a:noFill/>
        </p:spPr>
        <p:txBody>
          <a:bodyPr wrap="square" rtlCol="0">
            <a:spAutoFit/>
          </a:bodyPr>
          <a:lstStyle/>
          <a:p>
            <a:pPr algn="ctr"/>
            <a:r>
              <a:rPr lang="es-ES" sz="2000" b="1" dirty="0">
                <a:solidFill>
                  <a:srgbClr val="002060"/>
                </a:solidFill>
              </a:rPr>
              <a:t>Y3</a:t>
            </a:r>
          </a:p>
        </p:txBody>
      </p:sp>
      <p:sp>
        <p:nvSpPr>
          <p:cNvPr id="45" name="TextBox 44">
            <a:extLst>
              <a:ext uri="{FF2B5EF4-FFF2-40B4-BE49-F238E27FC236}">
                <a16:creationId xmlns:a16="http://schemas.microsoft.com/office/drawing/2014/main" id="{2648D06F-40F1-8460-26B0-E9C5DE573FAB}"/>
              </a:ext>
            </a:extLst>
          </p:cNvPr>
          <p:cNvSpPr txBox="1"/>
          <p:nvPr/>
        </p:nvSpPr>
        <p:spPr>
          <a:xfrm>
            <a:off x="6772140" y="1674800"/>
            <a:ext cx="539413" cy="400110"/>
          </a:xfrm>
          <a:prstGeom prst="rect">
            <a:avLst/>
          </a:prstGeom>
          <a:noFill/>
        </p:spPr>
        <p:txBody>
          <a:bodyPr wrap="square" rtlCol="0">
            <a:spAutoFit/>
          </a:bodyPr>
          <a:lstStyle/>
          <a:p>
            <a:pPr algn="ctr"/>
            <a:r>
              <a:rPr lang="es-ES" sz="2000" b="1" dirty="0">
                <a:solidFill>
                  <a:srgbClr val="002060"/>
                </a:solidFill>
              </a:rPr>
              <a:t>Y4</a:t>
            </a:r>
          </a:p>
        </p:txBody>
      </p:sp>
    </p:spTree>
    <p:extLst>
      <p:ext uri="{BB962C8B-B14F-4D97-AF65-F5344CB8AC3E}">
        <p14:creationId xmlns:p14="http://schemas.microsoft.com/office/powerpoint/2010/main" val="328619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1000"/>
                                        <p:tgtEl>
                                          <p:spTgt spid="43"/>
                                        </p:tgtEl>
                                      </p:cBhvr>
                                    </p:animEffect>
                                    <p:anim calcmode="lin" valueType="num">
                                      <p:cBhvr>
                                        <p:cTn id="32" dur="1000" fill="hold"/>
                                        <p:tgtEl>
                                          <p:spTgt spid="43"/>
                                        </p:tgtEl>
                                        <p:attrNameLst>
                                          <p:attrName>ppt_x</p:attrName>
                                        </p:attrNameLst>
                                      </p:cBhvr>
                                      <p:tavLst>
                                        <p:tav tm="0">
                                          <p:val>
                                            <p:strVal val="#ppt_x"/>
                                          </p:val>
                                        </p:tav>
                                        <p:tav tm="100000">
                                          <p:val>
                                            <p:strVal val="#ppt_x"/>
                                          </p:val>
                                        </p:tav>
                                      </p:tavLst>
                                    </p:anim>
                                    <p:anim calcmode="lin" valueType="num">
                                      <p:cBhvr>
                                        <p:cTn id="33" dur="1000" fill="hold"/>
                                        <p:tgtEl>
                                          <p:spTgt spid="4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1000"/>
                                        <p:tgtEl>
                                          <p:spTgt spid="44"/>
                                        </p:tgtEl>
                                      </p:cBhvr>
                                    </p:animEffect>
                                    <p:anim calcmode="lin" valueType="num">
                                      <p:cBhvr>
                                        <p:cTn id="37" dur="1000" fill="hold"/>
                                        <p:tgtEl>
                                          <p:spTgt spid="44"/>
                                        </p:tgtEl>
                                        <p:attrNameLst>
                                          <p:attrName>ppt_x</p:attrName>
                                        </p:attrNameLst>
                                      </p:cBhvr>
                                      <p:tavLst>
                                        <p:tav tm="0">
                                          <p:val>
                                            <p:strVal val="#ppt_x"/>
                                          </p:val>
                                        </p:tav>
                                        <p:tav tm="100000">
                                          <p:val>
                                            <p:strVal val="#ppt_x"/>
                                          </p:val>
                                        </p:tav>
                                      </p:tavLst>
                                    </p:anim>
                                    <p:anim calcmode="lin" valueType="num">
                                      <p:cBhvr>
                                        <p:cTn id="38" dur="1000" fill="hold"/>
                                        <p:tgtEl>
                                          <p:spTgt spid="4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1000"/>
                                        <p:tgtEl>
                                          <p:spTgt spid="38"/>
                                        </p:tgtEl>
                                      </p:cBhvr>
                                    </p:animEffect>
                                    <p:anim calcmode="lin" valueType="num">
                                      <p:cBhvr>
                                        <p:cTn id="57" dur="1000" fill="hold"/>
                                        <p:tgtEl>
                                          <p:spTgt spid="38"/>
                                        </p:tgtEl>
                                        <p:attrNameLst>
                                          <p:attrName>ppt_x</p:attrName>
                                        </p:attrNameLst>
                                      </p:cBhvr>
                                      <p:tavLst>
                                        <p:tav tm="0">
                                          <p:val>
                                            <p:strVal val="#ppt_x"/>
                                          </p:val>
                                        </p:tav>
                                        <p:tav tm="100000">
                                          <p:val>
                                            <p:strVal val="#ppt_x"/>
                                          </p:val>
                                        </p:tav>
                                      </p:tavLst>
                                    </p:anim>
                                    <p:anim calcmode="lin" valueType="num">
                                      <p:cBhvr>
                                        <p:cTn id="58" dur="1000" fill="hold"/>
                                        <p:tgtEl>
                                          <p:spTgt spid="3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1000"/>
                                        <p:tgtEl>
                                          <p:spTgt spid="35"/>
                                        </p:tgtEl>
                                      </p:cBhvr>
                                    </p:animEffect>
                                    <p:anim calcmode="lin" valueType="num">
                                      <p:cBhvr>
                                        <p:cTn id="62" dur="1000" fill="hold"/>
                                        <p:tgtEl>
                                          <p:spTgt spid="35"/>
                                        </p:tgtEl>
                                        <p:attrNameLst>
                                          <p:attrName>ppt_x</p:attrName>
                                        </p:attrNameLst>
                                      </p:cBhvr>
                                      <p:tavLst>
                                        <p:tav tm="0">
                                          <p:val>
                                            <p:strVal val="#ppt_x"/>
                                          </p:val>
                                        </p:tav>
                                        <p:tav tm="100000">
                                          <p:val>
                                            <p:strVal val="#ppt_x"/>
                                          </p:val>
                                        </p:tav>
                                      </p:tavLst>
                                    </p:anim>
                                    <p:anim calcmode="lin" valueType="num">
                                      <p:cBhvr>
                                        <p:cTn id="63" dur="1000" fill="hold"/>
                                        <p:tgtEl>
                                          <p:spTgt spid="3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1000" fill="hold"/>
                                        <p:tgtEl>
                                          <p:spTgt spid="4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fade">
                                      <p:cBhvr>
                                        <p:cTn id="90" dur="1000"/>
                                        <p:tgtEl>
                                          <p:spTgt spid="6"/>
                                        </p:tgtEl>
                                      </p:cBhvr>
                                    </p:animEffect>
                                    <p:anim calcmode="lin" valueType="num">
                                      <p:cBhvr>
                                        <p:cTn id="91" dur="1000" fill="hold"/>
                                        <p:tgtEl>
                                          <p:spTgt spid="6"/>
                                        </p:tgtEl>
                                        <p:attrNameLst>
                                          <p:attrName>ppt_x</p:attrName>
                                        </p:attrNameLst>
                                      </p:cBhvr>
                                      <p:tavLst>
                                        <p:tav tm="0">
                                          <p:val>
                                            <p:strVal val="#ppt_x"/>
                                          </p:val>
                                        </p:tav>
                                        <p:tav tm="100000">
                                          <p:val>
                                            <p:strVal val="#ppt_x"/>
                                          </p:val>
                                        </p:tav>
                                      </p:tavLst>
                                    </p:anim>
                                    <p:anim calcmode="lin" valueType="num">
                                      <p:cBhvr>
                                        <p:cTn id="9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0" grpId="0"/>
      <p:bldP spid="9" grpId="0"/>
      <p:bldP spid="11" grpId="0"/>
      <p:bldP spid="19" grpId="0"/>
      <p:bldP spid="20" grpId="0"/>
      <p:bldP spid="21" grpId="0"/>
      <p:bldP spid="42" grpId="0"/>
      <p:bldP spid="43" grpId="0"/>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811430FB-A857-9065-BB74-7A65C024DA94}"/>
              </a:ext>
            </a:extLst>
          </p:cNvPr>
          <p:cNvSpPr>
            <a:spLocks noGrp="1"/>
          </p:cNvSpPr>
          <p:nvPr>
            <p:ph type="title"/>
          </p:nvPr>
        </p:nvSpPr>
        <p:spPr>
          <a:xfrm>
            <a:off x="427742" y="196711"/>
            <a:ext cx="8288516" cy="565289"/>
          </a:xfrm>
        </p:spPr>
        <p:txBody>
          <a:bodyPr>
            <a:noAutofit/>
          </a:bodyPr>
          <a:lstStyle/>
          <a:p>
            <a:r>
              <a:rPr lang="en-US" sz="2600" b="1" cap="all" dirty="0">
                <a:solidFill>
                  <a:srgbClr val="002060"/>
                </a:solidFill>
                <a:latin typeface="Calibri"/>
                <a:cs typeface="Calibri"/>
              </a:rPr>
              <a:t>Observations at the beginning of the AY2022-23 - S1</a:t>
            </a:r>
            <a:endParaRPr lang="en-GB" sz="2600" b="1" cap="all" dirty="0">
              <a:solidFill>
                <a:srgbClr val="002060"/>
              </a:solidFill>
              <a:latin typeface="Calibri"/>
              <a:cs typeface="Calibri"/>
            </a:endParaRPr>
          </a:p>
        </p:txBody>
      </p:sp>
      <p:sp>
        <p:nvSpPr>
          <p:cNvPr id="10" name="Rectangle 9">
            <a:extLst>
              <a:ext uri="{FF2B5EF4-FFF2-40B4-BE49-F238E27FC236}">
                <a16:creationId xmlns:a16="http://schemas.microsoft.com/office/drawing/2014/main" id="{CBB46D43-26CE-E958-910A-685773BFAD91}"/>
              </a:ext>
            </a:extLst>
          </p:cNvPr>
          <p:cNvSpPr/>
          <p:nvPr/>
        </p:nvSpPr>
        <p:spPr>
          <a:xfrm>
            <a:off x="427741" y="1371599"/>
            <a:ext cx="3572760" cy="3451861"/>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TextBox 12">
            <a:extLst>
              <a:ext uri="{FF2B5EF4-FFF2-40B4-BE49-F238E27FC236}">
                <a16:creationId xmlns:a16="http://schemas.microsoft.com/office/drawing/2014/main" id="{27492AAE-0CCA-0D53-733E-89A89883621C}"/>
              </a:ext>
            </a:extLst>
          </p:cNvPr>
          <p:cNvSpPr txBox="1"/>
          <p:nvPr/>
        </p:nvSpPr>
        <p:spPr>
          <a:xfrm>
            <a:off x="661546" y="1395296"/>
            <a:ext cx="3136651" cy="430887"/>
          </a:xfrm>
          <a:prstGeom prst="rect">
            <a:avLst/>
          </a:prstGeom>
          <a:noFill/>
        </p:spPr>
        <p:txBody>
          <a:bodyPr wrap="square" rtlCol="0">
            <a:spAutoFit/>
          </a:bodyPr>
          <a:lstStyle/>
          <a:p>
            <a:pPr algn="ctr"/>
            <a:r>
              <a:rPr lang="es-ES" sz="2200" b="1" dirty="0" err="1">
                <a:solidFill>
                  <a:srgbClr val="002060"/>
                </a:solidFill>
              </a:rPr>
              <a:t>Qualitative</a:t>
            </a:r>
            <a:r>
              <a:rPr lang="es-ES" sz="2200" b="1" dirty="0">
                <a:solidFill>
                  <a:srgbClr val="002060"/>
                </a:solidFill>
              </a:rPr>
              <a:t> </a:t>
            </a:r>
            <a:r>
              <a:rPr lang="es-ES" sz="2200" b="1" dirty="0" err="1">
                <a:solidFill>
                  <a:srgbClr val="002060"/>
                </a:solidFill>
              </a:rPr>
              <a:t>observations</a:t>
            </a:r>
            <a:r>
              <a:rPr lang="es-ES" sz="2200" b="1" dirty="0">
                <a:solidFill>
                  <a:srgbClr val="002060"/>
                </a:solidFill>
              </a:rPr>
              <a:t>:</a:t>
            </a:r>
          </a:p>
        </p:txBody>
      </p:sp>
      <p:sp>
        <p:nvSpPr>
          <p:cNvPr id="14" name="TextBox 13">
            <a:extLst>
              <a:ext uri="{FF2B5EF4-FFF2-40B4-BE49-F238E27FC236}">
                <a16:creationId xmlns:a16="http://schemas.microsoft.com/office/drawing/2014/main" id="{EF31E2A9-A817-D4CB-2D6D-787443144F7A}"/>
              </a:ext>
            </a:extLst>
          </p:cNvPr>
          <p:cNvSpPr txBox="1"/>
          <p:nvPr/>
        </p:nvSpPr>
        <p:spPr>
          <a:xfrm>
            <a:off x="2461959" y="648811"/>
            <a:ext cx="3801357" cy="484569"/>
          </a:xfrm>
          <a:prstGeom prst="rect">
            <a:avLst/>
          </a:prstGeom>
          <a:noFill/>
        </p:spPr>
        <p:txBody>
          <a:bodyPr wrap="square" rtlCol="0">
            <a:noAutofit/>
          </a:bodyPr>
          <a:lstStyle/>
          <a:p>
            <a:pPr algn="ctr">
              <a:lnSpc>
                <a:spcPct val="150000"/>
              </a:lnSpc>
            </a:pPr>
            <a:r>
              <a:rPr lang="en-GB" sz="2000" b="1" i="1" cap="all" dirty="0">
                <a:solidFill>
                  <a:srgbClr val="CE57C1"/>
                </a:solidFill>
                <a:cs typeface="Calibri"/>
              </a:rPr>
              <a:t>Negative impact of pandemic:</a:t>
            </a:r>
          </a:p>
        </p:txBody>
      </p:sp>
      <p:sp>
        <p:nvSpPr>
          <p:cNvPr id="15" name="TextBox 14">
            <a:extLst>
              <a:ext uri="{FF2B5EF4-FFF2-40B4-BE49-F238E27FC236}">
                <a16:creationId xmlns:a16="http://schemas.microsoft.com/office/drawing/2014/main" id="{91254735-9762-1D9C-16E7-02E694600E90}"/>
              </a:ext>
            </a:extLst>
          </p:cNvPr>
          <p:cNvSpPr txBox="1"/>
          <p:nvPr/>
        </p:nvSpPr>
        <p:spPr>
          <a:xfrm>
            <a:off x="487680" y="1833803"/>
            <a:ext cx="3451860" cy="2985433"/>
          </a:xfrm>
          <a:prstGeom prst="rect">
            <a:avLst/>
          </a:prstGeom>
          <a:noFill/>
        </p:spPr>
        <p:txBody>
          <a:bodyPr wrap="square" rtlCol="0">
            <a:spAutoFit/>
          </a:bodyPr>
          <a:lstStyle/>
          <a:p>
            <a:pPr marL="144000" indent="-144000">
              <a:spcBef>
                <a:spcPts val="600"/>
              </a:spcBef>
              <a:spcAft>
                <a:spcPts val="600"/>
              </a:spcAft>
              <a:buFont typeface="Arial" panose="020B0604020202020204" pitchFamily="34" charset="0"/>
              <a:buChar char="•"/>
            </a:pPr>
            <a:r>
              <a:rPr lang="es-ES" sz="1600" b="1" dirty="0" err="1">
                <a:solidFill>
                  <a:srgbClr val="002060"/>
                </a:solidFill>
              </a:rPr>
              <a:t>Anxiety</a:t>
            </a:r>
            <a:r>
              <a:rPr lang="es-ES" sz="1600" b="1" dirty="0">
                <a:solidFill>
                  <a:srgbClr val="002060"/>
                </a:solidFill>
              </a:rPr>
              <a:t>: </a:t>
            </a:r>
            <a:r>
              <a:rPr lang="es-ES" sz="1600" b="1" dirty="0" err="1">
                <a:solidFill>
                  <a:srgbClr val="002060"/>
                </a:solidFill>
              </a:rPr>
              <a:t>fear</a:t>
            </a:r>
            <a:r>
              <a:rPr lang="es-ES" sz="1600" b="1" dirty="0">
                <a:solidFill>
                  <a:srgbClr val="002060"/>
                </a:solidFill>
              </a:rPr>
              <a:t>, </a:t>
            </a:r>
            <a:r>
              <a:rPr lang="es-ES" sz="1600" b="1" dirty="0" err="1">
                <a:solidFill>
                  <a:srgbClr val="002060"/>
                </a:solidFill>
              </a:rPr>
              <a:t>tension</a:t>
            </a:r>
            <a:r>
              <a:rPr lang="es-ES" sz="1600" b="1" dirty="0">
                <a:solidFill>
                  <a:srgbClr val="002060"/>
                </a:solidFill>
              </a:rPr>
              <a:t> and </a:t>
            </a:r>
            <a:r>
              <a:rPr lang="es-ES" sz="1600" b="1" dirty="0" err="1">
                <a:solidFill>
                  <a:srgbClr val="002060"/>
                </a:solidFill>
              </a:rPr>
              <a:t>lack</a:t>
            </a:r>
            <a:r>
              <a:rPr lang="es-ES" sz="1600" b="1" dirty="0">
                <a:solidFill>
                  <a:srgbClr val="002060"/>
                </a:solidFill>
              </a:rPr>
              <a:t> </a:t>
            </a:r>
            <a:r>
              <a:rPr lang="es-ES" sz="1600" b="1" dirty="0" err="1">
                <a:solidFill>
                  <a:srgbClr val="002060"/>
                </a:solidFill>
              </a:rPr>
              <a:t>of</a:t>
            </a:r>
            <a:r>
              <a:rPr lang="es-ES" sz="1600" b="1" dirty="0">
                <a:solidFill>
                  <a:srgbClr val="002060"/>
                </a:solidFill>
              </a:rPr>
              <a:t> </a:t>
            </a:r>
            <a:r>
              <a:rPr lang="es-ES" sz="1600" b="1" dirty="0" err="1">
                <a:solidFill>
                  <a:srgbClr val="002060"/>
                </a:solidFill>
              </a:rPr>
              <a:t>self-confidence</a:t>
            </a:r>
            <a:r>
              <a:rPr lang="es-ES" sz="1600" b="1" dirty="0">
                <a:solidFill>
                  <a:srgbClr val="002060"/>
                </a:solidFill>
              </a:rPr>
              <a:t>.</a:t>
            </a:r>
          </a:p>
          <a:p>
            <a:pPr marL="144000" indent="-144000">
              <a:spcBef>
                <a:spcPts val="600"/>
              </a:spcBef>
              <a:spcAft>
                <a:spcPts val="600"/>
              </a:spcAft>
              <a:buFont typeface="Arial" panose="020B0604020202020204" pitchFamily="34" charset="0"/>
              <a:buChar char="•"/>
            </a:pPr>
            <a:r>
              <a:rPr lang="es-ES" sz="1600" b="1" dirty="0" err="1">
                <a:solidFill>
                  <a:srgbClr val="002060"/>
                </a:solidFill>
              </a:rPr>
              <a:t>Belief</a:t>
            </a:r>
            <a:r>
              <a:rPr lang="es-ES" sz="1600" b="1" dirty="0">
                <a:solidFill>
                  <a:srgbClr val="002060"/>
                </a:solidFill>
              </a:rPr>
              <a:t> </a:t>
            </a:r>
            <a:r>
              <a:rPr lang="es-ES" sz="1600" b="1" dirty="0" err="1">
                <a:solidFill>
                  <a:srgbClr val="002060"/>
                </a:solidFill>
              </a:rPr>
              <a:t>of</a:t>
            </a:r>
            <a:r>
              <a:rPr lang="es-ES" sz="1600" b="1" dirty="0">
                <a:solidFill>
                  <a:srgbClr val="002060"/>
                </a:solidFill>
              </a:rPr>
              <a:t> </a:t>
            </a:r>
            <a:r>
              <a:rPr lang="es-ES" sz="1600" b="1" dirty="0" err="1">
                <a:solidFill>
                  <a:srgbClr val="002060"/>
                </a:solidFill>
              </a:rPr>
              <a:t>not</a:t>
            </a:r>
            <a:r>
              <a:rPr lang="es-ES" sz="1600" b="1" dirty="0">
                <a:solidFill>
                  <a:srgbClr val="002060"/>
                </a:solidFill>
              </a:rPr>
              <a:t> </a:t>
            </a:r>
            <a:r>
              <a:rPr lang="es-ES" sz="1600" b="1" dirty="0" err="1">
                <a:solidFill>
                  <a:srgbClr val="002060"/>
                </a:solidFill>
              </a:rPr>
              <a:t>being</a:t>
            </a:r>
            <a:r>
              <a:rPr lang="es-ES" sz="1600" b="1" dirty="0">
                <a:solidFill>
                  <a:srgbClr val="002060"/>
                </a:solidFill>
              </a:rPr>
              <a:t> </a:t>
            </a:r>
            <a:r>
              <a:rPr lang="es-ES" sz="1600" b="1" dirty="0" err="1">
                <a:solidFill>
                  <a:srgbClr val="002060"/>
                </a:solidFill>
              </a:rPr>
              <a:t>able</a:t>
            </a:r>
            <a:r>
              <a:rPr lang="es-ES" sz="1600" b="1" dirty="0">
                <a:solidFill>
                  <a:srgbClr val="002060"/>
                </a:solidFill>
              </a:rPr>
              <a:t> </a:t>
            </a:r>
            <a:r>
              <a:rPr lang="es-ES" sz="1600" b="1" dirty="0" err="1">
                <a:solidFill>
                  <a:srgbClr val="002060"/>
                </a:solidFill>
              </a:rPr>
              <a:t>to</a:t>
            </a:r>
            <a:r>
              <a:rPr lang="es-ES" sz="1600" b="1" dirty="0">
                <a:solidFill>
                  <a:srgbClr val="002060"/>
                </a:solidFill>
              </a:rPr>
              <a:t> </a:t>
            </a:r>
            <a:r>
              <a:rPr lang="es-ES" sz="1600" b="1" dirty="0" err="1">
                <a:solidFill>
                  <a:srgbClr val="002060"/>
                </a:solidFill>
              </a:rPr>
              <a:t>perform</a:t>
            </a:r>
            <a:r>
              <a:rPr lang="es-ES" sz="1600" b="1" dirty="0">
                <a:solidFill>
                  <a:srgbClr val="002060"/>
                </a:solidFill>
              </a:rPr>
              <a:t> </a:t>
            </a:r>
            <a:r>
              <a:rPr lang="es-ES" sz="1600" b="1" dirty="0" err="1">
                <a:solidFill>
                  <a:srgbClr val="002060"/>
                </a:solidFill>
              </a:rPr>
              <a:t>any</a:t>
            </a:r>
            <a:r>
              <a:rPr lang="es-ES" sz="1600" b="1" dirty="0">
                <a:solidFill>
                  <a:srgbClr val="002060"/>
                </a:solidFill>
              </a:rPr>
              <a:t> </a:t>
            </a:r>
            <a:r>
              <a:rPr lang="es-ES" sz="1600" b="1" dirty="0" err="1">
                <a:solidFill>
                  <a:srgbClr val="002060"/>
                </a:solidFill>
              </a:rPr>
              <a:t>tasks</a:t>
            </a:r>
            <a:r>
              <a:rPr lang="es-ES" sz="1600" b="1" dirty="0">
                <a:solidFill>
                  <a:srgbClr val="002060"/>
                </a:solidFill>
              </a:rPr>
              <a:t> </a:t>
            </a:r>
            <a:r>
              <a:rPr lang="es-ES" sz="1600" b="1" dirty="0" err="1">
                <a:solidFill>
                  <a:srgbClr val="002060"/>
                </a:solidFill>
              </a:rPr>
              <a:t>satisfactorily</a:t>
            </a:r>
            <a:r>
              <a:rPr lang="es-ES" sz="1600" b="1" dirty="0">
                <a:solidFill>
                  <a:srgbClr val="002060"/>
                </a:solidFill>
              </a:rPr>
              <a:t> (</a:t>
            </a:r>
            <a:r>
              <a:rPr lang="es-ES" b="1" dirty="0" err="1">
                <a:solidFill>
                  <a:srgbClr val="CE57C1"/>
                </a:solidFill>
              </a:rPr>
              <a:t>especially</a:t>
            </a:r>
            <a:r>
              <a:rPr lang="es-ES" b="1" dirty="0">
                <a:solidFill>
                  <a:srgbClr val="CE57C1"/>
                </a:solidFill>
              </a:rPr>
              <a:t> </a:t>
            </a:r>
            <a:r>
              <a:rPr lang="es-ES" b="1" dirty="0" err="1">
                <a:solidFill>
                  <a:srgbClr val="CE57C1"/>
                </a:solidFill>
              </a:rPr>
              <a:t>speaking</a:t>
            </a:r>
            <a:r>
              <a:rPr lang="es-ES" b="1" dirty="0">
                <a:solidFill>
                  <a:srgbClr val="CE57C1"/>
                </a:solidFill>
              </a:rPr>
              <a:t> </a:t>
            </a:r>
            <a:r>
              <a:rPr lang="es-ES" b="1" dirty="0" err="1">
                <a:solidFill>
                  <a:srgbClr val="CE57C1"/>
                </a:solidFill>
              </a:rPr>
              <a:t>skills</a:t>
            </a:r>
            <a:r>
              <a:rPr lang="es-ES" b="1" dirty="0">
                <a:solidFill>
                  <a:srgbClr val="CE57C1"/>
                </a:solidFill>
              </a:rPr>
              <a:t> </a:t>
            </a:r>
            <a:r>
              <a:rPr lang="es-ES" b="1" dirty="0" err="1">
                <a:solidFill>
                  <a:srgbClr val="CE57C1"/>
                </a:solidFill>
              </a:rPr>
              <a:t>tasks</a:t>
            </a:r>
            <a:r>
              <a:rPr lang="es-ES" sz="1600" b="1" dirty="0">
                <a:solidFill>
                  <a:srgbClr val="002060"/>
                </a:solidFill>
              </a:rPr>
              <a:t>).</a:t>
            </a:r>
          </a:p>
          <a:p>
            <a:pPr marL="144000" indent="-144000">
              <a:spcBef>
                <a:spcPts val="600"/>
              </a:spcBef>
              <a:spcAft>
                <a:spcPts val="600"/>
              </a:spcAft>
              <a:buFont typeface="Arial" panose="020B0604020202020204" pitchFamily="34" charset="0"/>
              <a:buChar char="•"/>
            </a:pPr>
            <a:r>
              <a:rPr lang="es-ES" sz="1600" b="1" dirty="0">
                <a:solidFill>
                  <a:srgbClr val="002060"/>
                </a:solidFill>
              </a:rPr>
              <a:t>Low </a:t>
            </a:r>
            <a:r>
              <a:rPr lang="es-ES" sz="1600" b="1" dirty="0" err="1">
                <a:solidFill>
                  <a:srgbClr val="002060"/>
                </a:solidFill>
              </a:rPr>
              <a:t>self-esteem</a:t>
            </a:r>
            <a:r>
              <a:rPr lang="es-ES" sz="1600" b="1" dirty="0">
                <a:solidFill>
                  <a:srgbClr val="002060"/>
                </a:solidFill>
              </a:rPr>
              <a:t>.</a:t>
            </a:r>
          </a:p>
          <a:p>
            <a:pPr marL="144000" indent="-144000">
              <a:spcBef>
                <a:spcPts val="600"/>
              </a:spcBef>
              <a:spcAft>
                <a:spcPts val="600"/>
              </a:spcAft>
              <a:buFont typeface="Arial" panose="020B0604020202020204" pitchFamily="34" charset="0"/>
              <a:buChar char="•"/>
            </a:pPr>
            <a:r>
              <a:rPr lang="es-ES" sz="1600" b="1" dirty="0" err="1">
                <a:solidFill>
                  <a:srgbClr val="002060"/>
                </a:solidFill>
              </a:rPr>
              <a:t>Belief</a:t>
            </a:r>
            <a:r>
              <a:rPr lang="es-ES" sz="1600" b="1" dirty="0">
                <a:solidFill>
                  <a:srgbClr val="002060"/>
                </a:solidFill>
              </a:rPr>
              <a:t>: “</a:t>
            </a:r>
            <a:r>
              <a:rPr lang="es-ES" sz="1600" b="1" dirty="0" err="1">
                <a:solidFill>
                  <a:srgbClr val="002060"/>
                </a:solidFill>
              </a:rPr>
              <a:t>Spanish</a:t>
            </a:r>
            <a:r>
              <a:rPr lang="es-ES" sz="1600" b="1" dirty="0">
                <a:solidFill>
                  <a:srgbClr val="002060"/>
                </a:solidFill>
              </a:rPr>
              <a:t> </a:t>
            </a:r>
            <a:r>
              <a:rPr lang="es-ES" sz="1600" b="1" dirty="0" err="1">
                <a:solidFill>
                  <a:srgbClr val="002060"/>
                </a:solidFill>
              </a:rPr>
              <a:t>is</a:t>
            </a:r>
            <a:r>
              <a:rPr lang="es-ES" sz="1600" b="1" dirty="0">
                <a:solidFill>
                  <a:srgbClr val="002060"/>
                </a:solidFill>
              </a:rPr>
              <a:t> </a:t>
            </a:r>
            <a:r>
              <a:rPr lang="es-ES" sz="1600" b="1" dirty="0" err="1">
                <a:solidFill>
                  <a:srgbClr val="002060"/>
                </a:solidFill>
              </a:rPr>
              <a:t>very</a:t>
            </a:r>
            <a:r>
              <a:rPr lang="es-ES" sz="1600" b="1" dirty="0">
                <a:solidFill>
                  <a:srgbClr val="002060"/>
                </a:solidFill>
              </a:rPr>
              <a:t> </a:t>
            </a:r>
            <a:r>
              <a:rPr lang="es-ES" sz="1600" b="1" dirty="0" err="1">
                <a:solidFill>
                  <a:srgbClr val="002060"/>
                </a:solidFill>
              </a:rPr>
              <a:t>difficult</a:t>
            </a:r>
            <a:r>
              <a:rPr lang="es-ES" sz="1600" b="1" dirty="0">
                <a:solidFill>
                  <a:srgbClr val="002060"/>
                </a:solidFill>
              </a:rPr>
              <a:t>” (</a:t>
            </a:r>
            <a:r>
              <a:rPr lang="es-ES" sz="1600" b="1" dirty="0" err="1">
                <a:solidFill>
                  <a:srgbClr val="002060"/>
                </a:solidFill>
              </a:rPr>
              <a:t>linguistic</a:t>
            </a:r>
            <a:r>
              <a:rPr lang="es-ES" sz="1600" b="1" dirty="0">
                <a:solidFill>
                  <a:srgbClr val="002060"/>
                </a:solidFill>
              </a:rPr>
              <a:t> </a:t>
            </a:r>
            <a:r>
              <a:rPr lang="es-ES" sz="1600" b="1" dirty="0" err="1">
                <a:solidFill>
                  <a:srgbClr val="002060"/>
                </a:solidFill>
              </a:rPr>
              <a:t>distance</a:t>
            </a:r>
            <a:r>
              <a:rPr lang="es-ES" sz="1600" b="1" dirty="0">
                <a:solidFill>
                  <a:srgbClr val="002060"/>
                </a:solidFill>
              </a:rPr>
              <a:t>).</a:t>
            </a:r>
          </a:p>
          <a:p>
            <a:pPr marL="144000" indent="-144000">
              <a:spcBef>
                <a:spcPts val="600"/>
              </a:spcBef>
              <a:spcAft>
                <a:spcPts val="600"/>
              </a:spcAft>
              <a:buFont typeface="Arial" panose="020B0604020202020204" pitchFamily="34" charset="0"/>
              <a:buChar char="•"/>
            </a:pPr>
            <a:r>
              <a:rPr lang="es-ES" sz="1600" b="1" dirty="0" err="1">
                <a:solidFill>
                  <a:srgbClr val="CB65C1"/>
                </a:solidFill>
              </a:rPr>
              <a:t>Lack</a:t>
            </a:r>
            <a:r>
              <a:rPr lang="es-ES" sz="1600" b="1" dirty="0">
                <a:solidFill>
                  <a:srgbClr val="CB65C1"/>
                </a:solidFill>
              </a:rPr>
              <a:t> </a:t>
            </a:r>
            <a:r>
              <a:rPr lang="es-ES" sz="1600" b="1" dirty="0" err="1">
                <a:solidFill>
                  <a:srgbClr val="CB65C1"/>
                </a:solidFill>
              </a:rPr>
              <a:t>of</a:t>
            </a:r>
            <a:r>
              <a:rPr lang="es-ES" sz="1600" b="1" dirty="0">
                <a:solidFill>
                  <a:srgbClr val="CB65C1"/>
                </a:solidFill>
              </a:rPr>
              <a:t> </a:t>
            </a:r>
            <a:r>
              <a:rPr lang="es-ES" sz="1600" b="1" dirty="0" err="1">
                <a:solidFill>
                  <a:srgbClr val="CB65C1"/>
                </a:solidFill>
              </a:rPr>
              <a:t>motivation</a:t>
            </a:r>
            <a:r>
              <a:rPr lang="es-ES" sz="1600" b="1" dirty="0">
                <a:solidFill>
                  <a:srgbClr val="CB65C1"/>
                </a:solidFill>
              </a:rPr>
              <a:t> and </a:t>
            </a:r>
            <a:r>
              <a:rPr lang="es-ES" sz="1600" b="1" dirty="0" err="1">
                <a:solidFill>
                  <a:srgbClr val="CB65C1"/>
                </a:solidFill>
              </a:rPr>
              <a:t>commitment</a:t>
            </a:r>
            <a:r>
              <a:rPr lang="es-ES" sz="1600" b="1" dirty="0">
                <a:solidFill>
                  <a:srgbClr val="002060"/>
                </a:solidFill>
              </a:rPr>
              <a:t>. </a:t>
            </a:r>
          </a:p>
        </p:txBody>
      </p:sp>
      <p:sp>
        <p:nvSpPr>
          <p:cNvPr id="16" name="Rectangle 15">
            <a:extLst>
              <a:ext uri="{FF2B5EF4-FFF2-40B4-BE49-F238E27FC236}">
                <a16:creationId xmlns:a16="http://schemas.microsoft.com/office/drawing/2014/main" id="{09DBA168-83B2-A532-3354-ABD87B4099CE}"/>
              </a:ext>
            </a:extLst>
          </p:cNvPr>
          <p:cNvSpPr/>
          <p:nvPr/>
        </p:nvSpPr>
        <p:spPr>
          <a:xfrm>
            <a:off x="4234306" y="1258135"/>
            <a:ext cx="4481952" cy="3565324"/>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TextBox 16">
            <a:extLst>
              <a:ext uri="{FF2B5EF4-FFF2-40B4-BE49-F238E27FC236}">
                <a16:creationId xmlns:a16="http://schemas.microsoft.com/office/drawing/2014/main" id="{431498C6-D082-182F-6EFF-C912EC62FD79}"/>
              </a:ext>
            </a:extLst>
          </p:cNvPr>
          <p:cNvSpPr txBox="1"/>
          <p:nvPr/>
        </p:nvSpPr>
        <p:spPr>
          <a:xfrm>
            <a:off x="4297680" y="1258135"/>
            <a:ext cx="4358640" cy="769441"/>
          </a:xfrm>
          <a:prstGeom prst="rect">
            <a:avLst/>
          </a:prstGeom>
          <a:noFill/>
        </p:spPr>
        <p:txBody>
          <a:bodyPr wrap="square" rtlCol="0">
            <a:spAutoFit/>
          </a:bodyPr>
          <a:lstStyle/>
          <a:p>
            <a:pPr algn="ctr"/>
            <a:r>
              <a:rPr lang="es-ES" sz="2200" b="1" dirty="0" err="1">
                <a:solidFill>
                  <a:srgbClr val="002060"/>
                </a:solidFill>
              </a:rPr>
              <a:t>Quantitative</a:t>
            </a:r>
            <a:r>
              <a:rPr lang="es-ES" sz="2200" b="1" dirty="0">
                <a:solidFill>
                  <a:srgbClr val="002060"/>
                </a:solidFill>
              </a:rPr>
              <a:t> </a:t>
            </a:r>
            <a:r>
              <a:rPr lang="es-ES" sz="2200" b="1" dirty="0" err="1">
                <a:solidFill>
                  <a:srgbClr val="002060"/>
                </a:solidFill>
              </a:rPr>
              <a:t>observations</a:t>
            </a:r>
            <a:r>
              <a:rPr lang="es-ES" sz="2200" b="1" dirty="0">
                <a:solidFill>
                  <a:srgbClr val="002060"/>
                </a:solidFill>
              </a:rPr>
              <a:t> in Y2 </a:t>
            </a:r>
            <a:r>
              <a:rPr lang="es-ES" sz="2200" b="1" dirty="0" err="1">
                <a:solidFill>
                  <a:srgbClr val="002060"/>
                </a:solidFill>
              </a:rPr>
              <a:t>Speaking</a:t>
            </a:r>
            <a:r>
              <a:rPr lang="es-ES" sz="2200" b="1" dirty="0">
                <a:solidFill>
                  <a:srgbClr val="002060"/>
                </a:solidFill>
              </a:rPr>
              <a:t> CW:</a:t>
            </a:r>
          </a:p>
        </p:txBody>
      </p:sp>
      <p:graphicFrame>
        <p:nvGraphicFramePr>
          <p:cNvPr id="18" name="Table 17">
            <a:extLst>
              <a:ext uri="{FF2B5EF4-FFF2-40B4-BE49-F238E27FC236}">
                <a16:creationId xmlns:a16="http://schemas.microsoft.com/office/drawing/2014/main" id="{4327E95F-968B-D46D-F138-57695B581276}"/>
              </a:ext>
            </a:extLst>
          </p:cNvPr>
          <p:cNvGraphicFramePr>
            <a:graphicFrameLocks noGrp="1"/>
          </p:cNvGraphicFramePr>
          <p:nvPr>
            <p:extLst>
              <p:ext uri="{D42A27DB-BD31-4B8C-83A1-F6EECF244321}">
                <p14:modId xmlns:p14="http://schemas.microsoft.com/office/powerpoint/2010/main" val="2809609072"/>
              </p:ext>
            </p:extLst>
          </p:nvPr>
        </p:nvGraphicFramePr>
        <p:xfrm>
          <a:off x="4297680" y="2020136"/>
          <a:ext cx="4358640" cy="2565400"/>
        </p:xfrm>
        <a:graphic>
          <a:graphicData uri="http://schemas.openxmlformats.org/drawingml/2006/table">
            <a:tbl>
              <a:tblPr firstRow="1" bandRow="1">
                <a:tableStyleId>{5C22544A-7EE6-4342-B048-85BDC9FD1C3A}</a:tableStyleId>
              </a:tblPr>
              <a:tblGrid>
                <a:gridCol w="1089660">
                  <a:extLst>
                    <a:ext uri="{9D8B030D-6E8A-4147-A177-3AD203B41FA5}">
                      <a16:colId xmlns:a16="http://schemas.microsoft.com/office/drawing/2014/main" val="871038715"/>
                    </a:ext>
                  </a:extLst>
                </a:gridCol>
                <a:gridCol w="1089660">
                  <a:extLst>
                    <a:ext uri="{9D8B030D-6E8A-4147-A177-3AD203B41FA5}">
                      <a16:colId xmlns:a16="http://schemas.microsoft.com/office/drawing/2014/main" val="1010016323"/>
                    </a:ext>
                  </a:extLst>
                </a:gridCol>
                <a:gridCol w="1089660">
                  <a:extLst>
                    <a:ext uri="{9D8B030D-6E8A-4147-A177-3AD203B41FA5}">
                      <a16:colId xmlns:a16="http://schemas.microsoft.com/office/drawing/2014/main" val="3844904145"/>
                    </a:ext>
                  </a:extLst>
                </a:gridCol>
                <a:gridCol w="1089660">
                  <a:extLst>
                    <a:ext uri="{9D8B030D-6E8A-4147-A177-3AD203B41FA5}">
                      <a16:colId xmlns:a16="http://schemas.microsoft.com/office/drawing/2014/main" val="35983318"/>
                    </a:ext>
                  </a:extLst>
                </a:gridCol>
              </a:tblGrid>
              <a:tr h="370840">
                <a:tc>
                  <a:txBody>
                    <a:bodyPr/>
                    <a:lstStyle/>
                    <a:p>
                      <a:endParaRPr lang="es-ES" dirty="0">
                        <a:solidFill>
                          <a:srgbClr val="9E43A4"/>
                        </a:solidFill>
                      </a:endParaRPr>
                    </a:p>
                  </a:txBody>
                  <a:tcPr>
                    <a:solidFill>
                      <a:srgbClr val="9E43A4"/>
                    </a:solidFill>
                  </a:tcPr>
                </a:tc>
                <a:tc>
                  <a:txBody>
                    <a:bodyPr/>
                    <a:lstStyle/>
                    <a:p>
                      <a:pPr algn="ctr"/>
                      <a:r>
                        <a:rPr lang="es-ES" dirty="0">
                          <a:solidFill>
                            <a:schemeClr val="bg1"/>
                          </a:solidFill>
                        </a:rPr>
                        <a:t>AY19-20</a:t>
                      </a:r>
                    </a:p>
                  </a:txBody>
                  <a:tcPr>
                    <a:solidFill>
                      <a:srgbClr val="9E43A4"/>
                    </a:solidFill>
                  </a:tcPr>
                </a:tc>
                <a:tc>
                  <a:txBody>
                    <a:bodyPr/>
                    <a:lstStyle/>
                    <a:p>
                      <a:pPr algn="ctr"/>
                      <a:r>
                        <a:rPr lang="es-ES" dirty="0">
                          <a:solidFill>
                            <a:schemeClr val="bg1"/>
                          </a:solidFill>
                        </a:rPr>
                        <a:t>AY20-21</a:t>
                      </a:r>
                    </a:p>
                  </a:txBody>
                  <a:tcPr>
                    <a:solidFill>
                      <a:srgbClr val="9E43A4"/>
                    </a:solidFill>
                  </a:tcPr>
                </a:tc>
                <a:tc>
                  <a:txBody>
                    <a:bodyPr/>
                    <a:lstStyle/>
                    <a:p>
                      <a:pPr algn="ctr"/>
                      <a:r>
                        <a:rPr lang="es-ES" dirty="0">
                          <a:solidFill>
                            <a:schemeClr val="bg1"/>
                          </a:solidFill>
                        </a:rPr>
                        <a:t>AY21-22</a:t>
                      </a:r>
                    </a:p>
                  </a:txBody>
                  <a:tcPr>
                    <a:solidFill>
                      <a:srgbClr val="9E43A4"/>
                    </a:solidFill>
                  </a:tcPr>
                </a:tc>
                <a:extLst>
                  <a:ext uri="{0D108BD9-81ED-4DB2-BD59-A6C34878D82A}">
                    <a16:rowId xmlns:a16="http://schemas.microsoft.com/office/drawing/2014/main" val="785938551"/>
                  </a:ext>
                </a:extLst>
              </a:tr>
              <a:tr h="370840">
                <a:tc>
                  <a:txBody>
                    <a:bodyPr/>
                    <a:lstStyle/>
                    <a:p>
                      <a:r>
                        <a:rPr lang="es-ES" b="1" dirty="0" err="1">
                          <a:solidFill>
                            <a:srgbClr val="002060"/>
                          </a:solidFill>
                        </a:rPr>
                        <a:t>Average</a:t>
                      </a:r>
                      <a:r>
                        <a:rPr lang="es-ES" dirty="0">
                          <a:solidFill>
                            <a:srgbClr val="002060"/>
                          </a:solidFill>
                        </a:rPr>
                        <a:t> </a:t>
                      </a:r>
                      <a:r>
                        <a:rPr lang="es-ES" dirty="0" err="1">
                          <a:solidFill>
                            <a:srgbClr val="002060"/>
                          </a:solidFill>
                        </a:rPr>
                        <a:t>mark</a:t>
                      </a:r>
                      <a:endParaRPr lang="es-ES" dirty="0">
                        <a:solidFill>
                          <a:srgbClr val="002060"/>
                        </a:solidFill>
                      </a:endParaRPr>
                    </a:p>
                  </a:txBody>
                  <a:tcPr>
                    <a:solidFill>
                      <a:srgbClr val="FFCCFF"/>
                    </a:solidFill>
                  </a:tcPr>
                </a:tc>
                <a:tc>
                  <a:txBody>
                    <a:bodyPr/>
                    <a:lstStyle/>
                    <a:p>
                      <a:pPr algn="ctr"/>
                      <a:r>
                        <a:rPr lang="es-ES" b="1" dirty="0">
                          <a:solidFill>
                            <a:srgbClr val="002060"/>
                          </a:solidFill>
                        </a:rPr>
                        <a:t>41%</a:t>
                      </a:r>
                    </a:p>
                  </a:txBody>
                  <a:tcPr anchor="ctr">
                    <a:solidFill>
                      <a:srgbClr val="FFCCFF"/>
                    </a:solidFill>
                  </a:tcPr>
                </a:tc>
                <a:tc>
                  <a:txBody>
                    <a:bodyPr/>
                    <a:lstStyle/>
                    <a:p>
                      <a:pPr algn="ctr"/>
                      <a:r>
                        <a:rPr lang="es-ES" b="1" dirty="0">
                          <a:solidFill>
                            <a:srgbClr val="002060"/>
                          </a:solidFill>
                        </a:rPr>
                        <a:t>56.6%</a:t>
                      </a:r>
                    </a:p>
                  </a:txBody>
                  <a:tcPr anchor="ctr">
                    <a:solidFill>
                      <a:srgbClr val="FFCCFF"/>
                    </a:solidFill>
                  </a:tcPr>
                </a:tc>
                <a:tc>
                  <a:txBody>
                    <a:bodyPr/>
                    <a:lstStyle/>
                    <a:p>
                      <a:pPr algn="ctr"/>
                      <a:r>
                        <a:rPr lang="es-ES" b="1" dirty="0">
                          <a:solidFill>
                            <a:srgbClr val="002060"/>
                          </a:solidFill>
                        </a:rPr>
                        <a:t>55.5%</a:t>
                      </a:r>
                    </a:p>
                  </a:txBody>
                  <a:tcPr anchor="ctr">
                    <a:solidFill>
                      <a:srgbClr val="FFCCFF"/>
                    </a:solidFill>
                  </a:tcPr>
                </a:tc>
                <a:extLst>
                  <a:ext uri="{0D108BD9-81ED-4DB2-BD59-A6C34878D82A}">
                    <a16:rowId xmlns:a16="http://schemas.microsoft.com/office/drawing/2014/main" val="766560058"/>
                  </a:ext>
                </a:extLst>
              </a:tr>
              <a:tr h="370840">
                <a:tc>
                  <a:txBody>
                    <a:bodyPr/>
                    <a:lstStyle/>
                    <a:p>
                      <a:r>
                        <a:rPr lang="es-ES" b="1" dirty="0" err="1">
                          <a:solidFill>
                            <a:srgbClr val="002060"/>
                          </a:solidFill>
                        </a:rPr>
                        <a:t>Absentee</a:t>
                      </a:r>
                      <a:r>
                        <a:rPr lang="es-ES" dirty="0">
                          <a:solidFill>
                            <a:srgbClr val="002060"/>
                          </a:solidFill>
                        </a:rPr>
                        <a:t> </a:t>
                      </a:r>
                      <a:r>
                        <a:rPr lang="es-ES" dirty="0" err="1">
                          <a:solidFill>
                            <a:srgbClr val="002060"/>
                          </a:solidFill>
                        </a:rPr>
                        <a:t>rate</a:t>
                      </a:r>
                      <a:r>
                        <a:rPr lang="es-ES" dirty="0">
                          <a:solidFill>
                            <a:srgbClr val="002060"/>
                          </a:solidFill>
                        </a:rPr>
                        <a:t> (</a:t>
                      </a:r>
                      <a:r>
                        <a:rPr lang="es-ES" dirty="0" err="1">
                          <a:solidFill>
                            <a:srgbClr val="002060"/>
                          </a:solidFill>
                        </a:rPr>
                        <a:t>average</a:t>
                      </a:r>
                      <a:r>
                        <a:rPr lang="es-ES" dirty="0">
                          <a:solidFill>
                            <a:srgbClr val="002060"/>
                          </a:solidFill>
                        </a:rPr>
                        <a:t>)</a:t>
                      </a:r>
                    </a:p>
                  </a:txBody>
                  <a:tcPr>
                    <a:solidFill>
                      <a:schemeClr val="bg1"/>
                    </a:solidFill>
                  </a:tcPr>
                </a:tc>
                <a:tc>
                  <a:txBody>
                    <a:bodyPr/>
                    <a:lstStyle/>
                    <a:p>
                      <a:pPr algn="ctr"/>
                      <a:r>
                        <a:rPr lang="es-ES" b="1" dirty="0">
                          <a:solidFill>
                            <a:srgbClr val="002060"/>
                          </a:solidFill>
                        </a:rPr>
                        <a:t>6.4%</a:t>
                      </a:r>
                    </a:p>
                  </a:txBody>
                  <a:tcPr anchor="ctr">
                    <a:solidFill>
                      <a:schemeClr val="bg1"/>
                    </a:solidFill>
                  </a:tcPr>
                </a:tc>
                <a:tc>
                  <a:txBody>
                    <a:bodyPr/>
                    <a:lstStyle/>
                    <a:p>
                      <a:pPr algn="ctr"/>
                      <a:r>
                        <a:rPr lang="es-ES" b="1" dirty="0">
                          <a:solidFill>
                            <a:srgbClr val="002060"/>
                          </a:solidFill>
                        </a:rPr>
                        <a:t>8.2%</a:t>
                      </a:r>
                    </a:p>
                  </a:txBody>
                  <a:tcPr anchor="ctr">
                    <a:solidFill>
                      <a:schemeClr val="bg1"/>
                    </a:solidFill>
                  </a:tcPr>
                </a:tc>
                <a:tc>
                  <a:txBody>
                    <a:bodyPr/>
                    <a:lstStyle/>
                    <a:p>
                      <a:pPr algn="ctr"/>
                      <a:r>
                        <a:rPr lang="es-ES" b="1" dirty="0">
                          <a:solidFill>
                            <a:srgbClr val="002060"/>
                          </a:solidFill>
                        </a:rPr>
                        <a:t>7.5%</a:t>
                      </a:r>
                    </a:p>
                  </a:txBody>
                  <a:tcPr anchor="ctr">
                    <a:solidFill>
                      <a:schemeClr val="bg1"/>
                    </a:solidFill>
                  </a:tcPr>
                </a:tc>
                <a:extLst>
                  <a:ext uri="{0D108BD9-81ED-4DB2-BD59-A6C34878D82A}">
                    <a16:rowId xmlns:a16="http://schemas.microsoft.com/office/drawing/2014/main" val="2568250183"/>
                  </a:ext>
                </a:extLst>
              </a:tr>
              <a:tr h="370840">
                <a:tc>
                  <a:txBody>
                    <a:bodyPr/>
                    <a:lstStyle/>
                    <a:p>
                      <a:r>
                        <a:rPr lang="es-ES" b="1" dirty="0" err="1">
                          <a:solidFill>
                            <a:srgbClr val="002060"/>
                          </a:solidFill>
                        </a:rPr>
                        <a:t>Failure</a:t>
                      </a:r>
                      <a:r>
                        <a:rPr lang="es-ES" dirty="0">
                          <a:solidFill>
                            <a:srgbClr val="002060"/>
                          </a:solidFill>
                        </a:rPr>
                        <a:t> </a:t>
                      </a:r>
                      <a:r>
                        <a:rPr lang="es-ES" dirty="0" err="1">
                          <a:solidFill>
                            <a:srgbClr val="002060"/>
                          </a:solidFill>
                        </a:rPr>
                        <a:t>rate</a:t>
                      </a:r>
                      <a:endParaRPr lang="es-ES" dirty="0">
                        <a:solidFill>
                          <a:srgbClr val="002060"/>
                        </a:solidFill>
                      </a:endParaRPr>
                    </a:p>
                  </a:txBody>
                  <a:tcPr>
                    <a:solidFill>
                      <a:srgbClr val="FFCCFF"/>
                    </a:solidFill>
                  </a:tcPr>
                </a:tc>
                <a:tc>
                  <a:txBody>
                    <a:bodyPr/>
                    <a:lstStyle/>
                    <a:p>
                      <a:pPr algn="ctr"/>
                      <a:r>
                        <a:rPr lang="es-ES" b="1" dirty="0">
                          <a:solidFill>
                            <a:srgbClr val="002060"/>
                          </a:solidFill>
                        </a:rPr>
                        <a:t>23%</a:t>
                      </a:r>
                    </a:p>
                    <a:p>
                      <a:pPr algn="ctr"/>
                      <a:r>
                        <a:rPr lang="es-ES" b="1" dirty="0">
                          <a:solidFill>
                            <a:srgbClr val="002060"/>
                          </a:solidFill>
                        </a:rPr>
                        <a:t>14%</a:t>
                      </a:r>
                    </a:p>
                  </a:txBody>
                  <a:tcPr anchor="ctr">
                    <a:solidFill>
                      <a:srgbClr val="FFCCFF"/>
                    </a:solidFill>
                  </a:tcPr>
                </a:tc>
                <a:tc>
                  <a:txBody>
                    <a:bodyPr/>
                    <a:lstStyle/>
                    <a:p>
                      <a:pPr algn="ctr"/>
                      <a:r>
                        <a:rPr lang="es-ES" b="1" dirty="0">
                          <a:solidFill>
                            <a:srgbClr val="002060"/>
                          </a:solidFill>
                        </a:rPr>
                        <a:t>35.5%</a:t>
                      </a:r>
                    </a:p>
                    <a:p>
                      <a:pPr algn="ctr"/>
                      <a:r>
                        <a:rPr lang="es-ES" b="1" dirty="0">
                          <a:solidFill>
                            <a:srgbClr val="002060"/>
                          </a:solidFill>
                        </a:rPr>
                        <a:t>24.5%</a:t>
                      </a:r>
                    </a:p>
                  </a:txBody>
                  <a:tcPr anchor="ctr">
                    <a:solidFill>
                      <a:srgbClr val="FFCCFF"/>
                    </a:solidFill>
                  </a:tcPr>
                </a:tc>
                <a:tc>
                  <a:txBody>
                    <a:bodyPr/>
                    <a:lstStyle/>
                    <a:p>
                      <a:pPr algn="ctr"/>
                      <a:r>
                        <a:rPr lang="es-ES" b="1" dirty="0">
                          <a:solidFill>
                            <a:srgbClr val="002060"/>
                          </a:solidFill>
                        </a:rPr>
                        <a:t>31%</a:t>
                      </a:r>
                    </a:p>
                    <a:p>
                      <a:pPr algn="ctr"/>
                      <a:r>
                        <a:rPr lang="es-ES" b="1" dirty="0">
                          <a:solidFill>
                            <a:srgbClr val="002060"/>
                          </a:solidFill>
                        </a:rPr>
                        <a:t>36%</a:t>
                      </a:r>
                    </a:p>
                  </a:txBody>
                  <a:tcPr anchor="ctr">
                    <a:solidFill>
                      <a:srgbClr val="FFCCFF"/>
                    </a:solidFill>
                  </a:tcPr>
                </a:tc>
                <a:extLst>
                  <a:ext uri="{0D108BD9-81ED-4DB2-BD59-A6C34878D82A}">
                    <a16:rowId xmlns:a16="http://schemas.microsoft.com/office/drawing/2014/main" val="1678966526"/>
                  </a:ext>
                </a:extLst>
              </a:tr>
            </a:tbl>
          </a:graphicData>
        </a:graphic>
      </p:graphicFrame>
      <p:sp>
        <p:nvSpPr>
          <p:cNvPr id="19" name="Rectangle 18">
            <a:extLst>
              <a:ext uri="{FF2B5EF4-FFF2-40B4-BE49-F238E27FC236}">
                <a16:creationId xmlns:a16="http://schemas.microsoft.com/office/drawing/2014/main" id="{5F4C5BC5-D354-7EA1-4C70-945DD76AC514}"/>
              </a:ext>
            </a:extLst>
          </p:cNvPr>
          <p:cNvSpPr/>
          <p:nvPr/>
        </p:nvSpPr>
        <p:spPr>
          <a:xfrm>
            <a:off x="4145280" y="3848100"/>
            <a:ext cx="4693920" cy="857326"/>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8347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fade">
                                      <p:cBhvr>
                                        <p:cTn id="26" dur="1000"/>
                                        <p:tgtEl>
                                          <p:spTgt spid="15">
                                            <p:txEl>
                                              <p:pRg st="0" end="0"/>
                                            </p:txEl>
                                          </p:spTgt>
                                        </p:tgtEl>
                                      </p:cBhvr>
                                    </p:animEffect>
                                    <p:anim calcmode="lin" valueType="num">
                                      <p:cBhvr>
                                        <p:cTn id="27"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5">
                                            <p:txEl>
                                              <p:pRg st="1" end="1"/>
                                            </p:txEl>
                                          </p:spTgt>
                                        </p:tgtEl>
                                        <p:attrNameLst>
                                          <p:attrName>style.visibility</p:attrName>
                                        </p:attrNameLst>
                                      </p:cBhvr>
                                      <p:to>
                                        <p:strVal val="visible"/>
                                      </p:to>
                                    </p:set>
                                    <p:animEffect transition="in" filter="fade">
                                      <p:cBhvr>
                                        <p:cTn id="33" dur="1000"/>
                                        <p:tgtEl>
                                          <p:spTgt spid="15">
                                            <p:txEl>
                                              <p:pRg st="1" end="1"/>
                                            </p:txEl>
                                          </p:spTgt>
                                        </p:tgtEl>
                                      </p:cBhvr>
                                    </p:animEffect>
                                    <p:anim calcmode="lin" valueType="num">
                                      <p:cBhvr>
                                        <p:cTn id="34"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5">
                                            <p:txEl>
                                              <p:pRg st="2" end="2"/>
                                            </p:txEl>
                                          </p:spTgt>
                                        </p:tgtEl>
                                        <p:attrNameLst>
                                          <p:attrName>style.visibility</p:attrName>
                                        </p:attrNameLst>
                                      </p:cBhvr>
                                      <p:to>
                                        <p:strVal val="visible"/>
                                      </p:to>
                                    </p:set>
                                    <p:animEffect transition="in" filter="fade">
                                      <p:cBhvr>
                                        <p:cTn id="40" dur="1000"/>
                                        <p:tgtEl>
                                          <p:spTgt spid="15">
                                            <p:txEl>
                                              <p:pRg st="2" end="2"/>
                                            </p:txEl>
                                          </p:spTgt>
                                        </p:tgtEl>
                                      </p:cBhvr>
                                    </p:animEffect>
                                    <p:anim calcmode="lin" valueType="num">
                                      <p:cBhvr>
                                        <p:cTn id="41"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fade">
                                      <p:cBhvr>
                                        <p:cTn id="47" dur="1000"/>
                                        <p:tgtEl>
                                          <p:spTgt spid="15">
                                            <p:txEl>
                                              <p:pRg st="3" end="3"/>
                                            </p:txEl>
                                          </p:spTgt>
                                        </p:tgtEl>
                                      </p:cBhvr>
                                    </p:animEffect>
                                    <p:anim calcmode="lin" valueType="num">
                                      <p:cBhvr>
                                        <p:cTn id="48"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5">
                                            <p:txEl>
                                              <p:pRg st="4" end="4"/>
                                            </p:txEl>
                                          </p:spTgt>
                                        </p:tgtEl>
                                        <p:attrNameLst>
                                          <p:attrName>style.visibility</p:attrName>
                                        </p:attrNameLst>
                                      </p:cBhvr>
                                      <p:to>
                                        <p:strVal val="visible"/>
                                      </p:to>
                                    </p:set>
                                    <p:animEffect transition="in" filter="fade">
                                      <p:cBhvr>
                                        <p:cTn id="54" dur="1000"/>
                                        <p:tgtEl>
                                          <p:spTgt spid="15">
                                            <p:txEl>
                                              <p:pRg st="4" end="4"/>
                                            </p:txEl>
                                          </p:spTgt>
                                        </p:tgtEl>
                                      </p:cBhvr>
                                    </p:animEffect>
                                    <p:anim calcmode="lin" valueType="num">
                                      <p:cBhvr>
                                        <p:cTn id="55"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56"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1000"/>
                                        <p:tgtEl>
                                          <p:spTgt spid="19"/>
                                        </p:tgtEl>
                                      </p:cBhvr>
                                    </p:animEffect>
                                    <p:anim calcmode="lin" valueType="num">
                                      <p:cBhvr>
                                        <p:cTn id="81" dur="1000" fill="hold"/>
                                        <p:tgtEl>
                                          <p:spTgt spid="19"/>
                                        </p:tgtEl>
                                        <p:attrNameLst>
                                          <p:attrName>ppt_x</p:attrName>
                                        </p:attrNameLst>
                                      </p:cBhvr>
                                      <p:tavLst>
                                        <p:tav tm="0">
                                          <p:val>
                                            <p:strVal val="#ppt_x"/>
                                          </p:val>
                                        </p:tav>
                                        <p:tav tm="100000">
                                          <p:val>
                                            <p:strVal val="#ppt_x"/>
                                          </p:val>
                                        </p:tav>
                                      </p:tavLst>
                                    </p:anim>
                                    <p:anim calcmode="lin" valueType="num">
                                      <p:cBhvr>
                                        <p:cTn id="8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4" grpId="0"/>
      <p:bldP spid="16" grpId="0" animBg="1"/>
      <p:bldP spid="17" grpId="0"/>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4863D-E88A-A060-6028-0840B9EF814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6E8DDAA-5C51-DC30-A56A-5C2A1D52CFC5}"/>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B9901F1-FDD2-D2C8-D97F-0C0696B9F43A}"/>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5</a:t>
            </a:fld>
            <a:endParaRPr lang="en-GB" sz="1200" dirty="0">
              <a:solidFill>
                <a:schemeClr val="bg2">
                  <a:lumMod val="50000"/>
                </a:schemeClr>
              </a:solidFill>
            </a:endParaRPr>
          </a:p>
        </p:txBody>
      </p:sp>
      <p:sp>
        <p:nvSpPr>
          <p:cNvPr id="2" name="Title 1">
            <a:extLst>
              <a:ext uri="{FF2B5EF4-FFF2-40B4-BE49-F238E27FC236}">
                <a16:creationId xmlns:a16="http://schemas.microsoft.com/office/drawing/2014/main" id="{F9B1CEB8-B6CC-D37D-0DF1-E4C5DEFB2BFE}"/>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S1: PREPARING THE WAY TO MEDIATION </a:t>
            </a:r>
          </a:p>
        </p:txBody>
      </p:sp>
      <p:sp>
        <p:nvSpPr>
          <p:cNvPr id="4" name="TextBox 3">
            <a:extLst>
              <a:ext uri="{FF2B5EF4-FFF2-40B4-BE49-F238E27FC236}">
                <a16:creationId xmlns:a16="http://schemas.microsoft.com/office/drawing/2014/main" id="{5EF503B9-80FF-8F68-A657-B86BC69E9CE7}"/>
              </a:ext>
            </a:extLst>
          </p:cNvPr>
          <p:cNvSpPr txBox="1"/>
          <p:nvPr/>
        </p:nvSpPr>
        <p:spPr>
          <a:xfrm>
            <a:off x="3137866" y="661139"/>
            <a:ext cx="2885201" cy="445611"/>
          </a:xfrm>
          <a:prstGeom prst="rect">
            <a:avLst/>
          </a:prstGeom>
          <a:noFill/>
        </p:spPr>
        <p:txBody>
          <a:bodyPr wrap="square" rtlCol="0">
            <a:noAutofit/>
          </a:bodyPr>
          <a:lstStyle/>
          <a:p>
            <a:pPr algn="ctr">
              <a:spcBef>
                <a:spcPts val="600"/>
              </a:spcBef>
              <a:spcAft>
                <a:spcPts val="600"/>
              </a:spcAft>
            </a:pPr>
            <a:r>
              <a:rPr lang="en-GB" sz="2000" b="1" i="1" cap="all" dirty="0">
                <a:solidFill>
                  <a:srgbClr val="CE57C1"/>
                </a:solidFill>
                <a:cs typeface="Calibri"/>
              </a:rPr>
              <a:t>Challenge:</a:t>
            </a:r>
          </a:p>
        </p:txBody>
      </p:sp>
      <p:grpSp>
        <p:nvGrpSpPr>
          <p:cNvPr id="7" name="Group 6">
            <a:extLst>
              <a:ext uri="{FF2B5EF4-FFF2-40B4-BE49-F238E27FC236}">
                <a16:creationId xmlns:a16="http://schemas.microsoft.com/office/drawing/2014/main" id="{494DE997-5C5C-764F-0C9D-3C1EEF7A4445}"/>
              </a:ext>
            </a:extLst>
          </p:cNvPr>
          <p:cNvGrpSpPr/>
          <p:nvPr/>
        </p:nvGrpSpPr>
        <p:grpSpPr>
          <a:xfrm>
            <a:off x="1404244" y="862255"/>
            <a:ext cx="1999658" cy="1406910"/>
            <a:chOff x="272251" y="762000"/>
            <a:chExt cx="1999658" cy="1406910"/>
          </a:xfrm>
        </p:grpSpPr>
        <p:sp>
          <p:nvSpPr>
            <p:cNvPr id="12" name="Oval 11">
              <a:extLst>
                <a:ext uri="{FF2B5EF4-FFF2-40B4-BE49-F238E27FC236}">
                  <a16:creationId xmlns:a16="http://schemas.microsoft.com/office/drawing/2014/main" id="{D76D01CC-F701-7742-4BF7-2442E00194DB}"/>
                </a:ext>
              </a:extLst>
            </p:cNvPr>
            <p:cNvSpPr/>
            <p:nvPr/>
          </p:nvSpPr>
          <p:spPr>
            <a:xfrm>
              <a:off x="272251" y="762000"/>
              <a:ext cx="1999658" cy="1406910"/>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TextBox 12">
              <a:extLst>
                <a:ext uri="{FF2B5EF4-FFF2-40B4-BE49-F238E27FC236}">
                  <a16:creationId xmlns:a16="http://schemas.microsoft.com/office/drawing/2014/main" id="{3F2E2EFB-5304-CC9A-692F-0AE725321F60}"/>
                </a:ext>
              </a:extLst>
            </p:cNvPr>
            <p:cNvSpPr txBox="1"/>
            <p:nvPr/>
          </p:nvSpPr>
          <p:spPr>
            <a:xfrm>
              <a:off x="383206" y="1016586"/>
              <a:ext cx="1792969" cy="1043097"/>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Student’s </a:t>
              </a:r>
              <a:r>
                <a:rPr lang="en-US" sz="1600" b="1" dirty="0">
                  <a:solidFill>
                    <a:srgbClr val="CE57C1"/>
                  </a:solidFill>
                  <a:cs typeface="Calibri"/>
                </a:rPr>
                <a:t>affective</a:t>
              </a:r>
              <a:r>
                <a:rPr lang="en-US" sz="1600" b="1" dirty="0">
                  <a:solidFill>
                    <a:srgbClr val="002060"/>
                  </a:solidFill>
                  <a:cs typeface="Calibri"/>
                </a:rPr>
                <a:t> </a:t>
              </a:r>
              <a:r>
                <a:rPr lang="en-US" sz="1600" b="1" dirty="0">
                  <a:solidFill>
                    <a:srgbClr val="CE57C1"/>
                  </a:solidFill>
                  <a:cs typeface="Calibri"/>
                </a:rPr>
                <a:t>relationship with their learning of Spanish</a:t>
              </a:r>
              <a:r>
                <a:rPr lang="en-US" sz="1600" b="1" dirty="0">
                  <a:solidFill>
                    <a:srgbClr val="002060"/>
                  </a:solidFill>
                  <a:cs typeface="Calibri"/>
                </a:rPr>
                <a:t>.</a:t>
              </a:r>
            </a:p>
          </p:txBody>
        </p:sp>
      </p:grpSp>
      <p:grpSp>
        <p:nvGrpSpPr>
          <p:cNvPr id="28" name="Group 27">
            <a:extLst>
              <a:ext uri="{FF2B5EF4-FFF2-40B4-BE49-F238E27FC236}">
                <a16:creationId xmlns:a16="http://schemas.microsoft.com/office/drawing/2014/main" id="{21A88B2B-B624-385C-6188-4F42568965B9}"/>
              </a:ext>
            </a:extLst>
          </p:cNvPr>
          <p:cNvGrpSpPr/>
          <p:nvPr/>
        </p:nvGrpSpPr>
        <p:grpSpPr>
          <a:xfrm>
            <a:off x="2104627" y="2307902"/>
            <a:ext cx="1792969" cy="1060677"/>
            <a:chOff x="564404" y="2921880"/>
            <a:chExt cx="1792969" cy="1060677"/>
          </a:xfrm>
        </p:grpSpPr>
        <p:sp>
          <p:nvSpPr>
            <p:cNvPr id="26" name="Oval 25">
              <a:extLst>
                <a:ext uri="{FF2B5EF4-FFF2-40B4-BE49-F238E27FC236}">
                  <a16:creationId xmlns:a16="http://schemas.microsoft.com/office/drawing/2014/main" id="{20D82220-433A-A931-FA7B-8FA3A2D8DF77}"/>
                </a:ext>
              </a:extLst>
            </p:cNvPr>
            <p:cNvSpPr/>
            <p:nvPr/>
          </p:nvSpPr>
          <p:spPr>
            <a:xfrm>
              <a:off x="564404" y="2921880"/>
              <a:ext cx="1767262" cy="1060677"/>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TextBox 26">
              <a:extLst>
                <a:ext uri="{FF2B5EF4-FFF2-40B4-BE49-F238E27FC236}">
                  <a16:creationId xmlns:a16="http://schemas.microsoft.com/office/drawing/2014/main" id="{BCE9007A-5BC5-57B6-F5CB-4ADCC440A352}"/>
                </a:ext>
              </a:extLst>
            </p:cNvPr>
            <p:cNvSpPr txBox="1"/>
            <p:nvPr/>
          </p:nvSpPr>
          <p:spPr>
            <a:xfrm>
              <a:off x="564404" y="3057814"/>
              <a:ext cx="1792969" cy="838939"/>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Student's </a:t>
              </a:r>
              <a:r>
                <a:rPr lang="en-US" sz="1600" b="1" dirty="0">
                  <a:solidFill>
                    <a:srgbClr val="CE57C1"/>
                  </a:solidFill>
                  <a:cs typeface="Calibri"/>
                </a:rPr>
                <a:t>self-esteem and self-confidence</a:t>
              </a:r>
              <a:r>
                <a:rPr lang="en-US" sz="1600" b="1" dirty="0">
                  <a:solidFill>
                    <a:srgbClr val="002060"/>
                  </a:solidFill>
                  <a:cs typeface="Calibri"/>
                </a:rPr>
                <a:t>.</a:t>
              </a:r>
            </a:p>
          </p:txBody>
        </p:sp>
      </p:grpSp>
      <p:grpSp>
        <p:nvGrpSpPr>
          <p:cNvPr id="34" name="Group 33">
            <a:extLst>
              <a:ext uri="{FF2B5EF4-FFF2-40B4-BE49-F238E27FC236}">
                <a16:creationId xmlns:a16="http://schemas.microsoft.com/office/drawing/2014/main" id="{80FAE475-C189-4249-8AF2-BC4D728D52DB}"/>
              </a:ext>
            </a:extLst>
          </p:cNvPr>
          <p:cNvGrpSpPr/>
          <p:nvPr/>
        </p:nvGrpSpPr>
        <p:grpSpPr>
          <a:xfrm>
            <a:off x="1404244" y="3396570"/>
            <a:ext cx="1999658" cy="1431852"/>
            <a:chOff x="3874725" y="3450089"/>
            <a:chExt cx="1999658" cy="1431852"/>
          </a:xfrm>
        </p:grpSpPr>
        <p:sp>
          <p:nvSpPr>
            <p:cNvPr id="32" name="Oval 31">
              <a:extLst>
                <a:ext uri="{FF2B5EF4-FFF2-40B4-BE49-F238E27FC236}">
                  <a16:creationId xmlns:a16="http://schemas.microsoft.com/office/drawing/2014/main" id="{1EB2103D-D001-92C3-4A00-A5834034FB11}"/>
                </a:ext>
              </a:extLst>
            </p:cNvPr>
            <p:cNvSpPr/>
            <p:nvPr/>
          </p:nvSpPr>
          <p:spPr>
            <a:xfrm>
              <a:off x="3874725" y="3450089"/>
              <a:ext cx="1999658" cy="1431852"/>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3" name="TextBox 32">
              <a:extLst>
                <a:ext uri="{FF2B5EF4-FFF2-40B4-BE49-F238E27FC236}">
                  <a16:creationId xmlns:a16="http://schemas.microsoft.com/office/drawing/2014/main" id="{F9F9EEC5-785D-9F34-F79D-AEEA13198250}"/>
                </a:ext>
              </a:extLst>
            </p:cNvPr>
            <p:cNvSpPr txBox="1"/>
            <p:nvPr/>
          </p:nvSpPr>
          <p:spPr>
            <a:xfrm>
              <a:off x="3985680" y="3680498"/>
              <a:ext cx="1792969" cy="1043097"/>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Student’s </a:t>
              </a:r>
              <a:r>
                <a:rPr lang="en-US" sz="1600" b="1" dirty="0">
                  <a:solidFill>
                    <a:srgbClr val="CE57C1"/>
                  </a:solidFill>
                  <a:cs typeface="Calibri"/>
                </a:rPr>
                <a:t>affective relationship with (some) assessment components</a:t>
              </a:r>
              <a:r>
                <a:rPr lang="en-US" sz="1600" b="1" dirty="0">
                  <a:solidFill>
                    <a:srgbClr val="002060"/>
                  </a:solidFill>
                  <a:cs typeface="Calibri"/>
                </a:rPr>
                <a:t>.</a:t>
              </a:r>
            </a:p>
          </p:txBody>
        </p:sp>
      </p:grpSp>
      <p:sp>
        <p:nvSpPr>
          <p:cNvPr id="37" name="TextBox 36">
            <a:extLst>
              <a:ext uri="{FF2B5EF4-FFF2-40B4-BE49-F238E27FC236}">
                <a16:creationId xmlns:a16="http://schemas.microsoft.com/office/drawing/2014/main" id="{CA3A2DB3-81A6-56FB-492B-8523D08FAF06}"/>
              </a:ext>
            </a:extLst>
          </p:cNvPr>
          <p:cNvSpPr txBox="1"/>
          <p:nvPr/>
        </p:nvSpPr>
        <p:spPr>
          <a:xfrm>
            <a:off x="4508090" y="1354038"/>
            <a:ext cx="4069307" cy="842510"/>
          </a:xfrm>
          <a:prstGeom prst="rect">
            <a:avLst/>
          </a:prstGeom>
          <a:noFill/>
        </p:spPr>
        <p:txBody>
          <a:bodyPr wrap="square" rtlCol="0">
            <a:noAutofit/>
          </a:bodyPr>
          <a:lstStyle/>
          <a:p>
            <a:pPr algn="just"/>
            <a:r>
              <a:rPr lang="en-US" b="1" dirty="0">
                <a:solidFill>
                  <a:srgbClr val="002060"/>
                </a:solidFill>
                <a:cs typeface="Calibri"/>
              </a:rPr>
              <a:t>A new approach to </a:t>
            </a:r>
            <a:r>
              <a:rPr lang="en-US" sz="2000" b="1" dirty="0">
                <a:solidFill>
                  <a:srgbClr val="CE57C1"/>
                </a:solidFill>
                <a:cs typeface="Calibri"/>
              </a:rPr>
              <a:t>Speaking coursework and Writing coursework </a:t>
            </a:r>
            <a:r>
              <a:rPr lang="en-US" b="1" dirty="0">
                <a:solidFill>
                  <a:srgbClr val="002060"/>
                </a:solidFill>
                <a:cs typeface="Calibri"/>
              </a:rPr>
              <a:t>assessment components</a:t>
            </a:r>
            <a:r>
              <a:rPr lang="en-GB" b="1" dirty="0">
                <a:solidFill>
                  <a:srgbClr val="002060"/>
                </a:solidFill>
                <a:cs typeface="Calibri"/>
              </a:rPr>
              <a:t>.</a:t>
            </a:r>
          </a:p>
        </p:txBody>
      </p:sp>
      <p:sp>
        <p:nvSpPr>
          <p:cNvPr id="6" name="TextBox 5">
            <a:extLst>
              <a:ext uri="{FF2B5EF4-FFF2-40B4-BE49-F238E27FC236}">
                <a16:creationId xmlns:a16="http://schemas.microsoft.com/office/drawing/2014/main" id="{11F1F697-37E9-E847-04D5-34F24672161F}"/>
              </a:ext>
            </a:extLst>
          </p:cNvPr>
          <p:cNvSpPr txBox="1"/>
          <p:nvPr/>
        </p:nvSpPr>
        <p:spPr>
          <a:xfrm>
            <a:off x="4580466" y="2838240"/>
            <a:ext cx="4005397" cy="842510"/>
          </a:xfrm>
          <a:prstGeom prst="rect">
            <a:avLst/>
          </a:prstGeom>
          <a:noFill/>
        </p:spPr>
        <p:txBody>
          <a:bodyPr wrap="square" rtlCol="0">
            <a:noAutofit/>
          </a:bodyPr>
          <a:lstStyle/>
          <a:p>
            <a:pPr algn="just">
              <a:spcBef>
                <a:spcPts val="1200"/>
              </a:spcBef>
              <a:spcAft>
                <a:spcPts val="1200"/>
              </a:spcAft>
            </a:pPr>
            <a:r>
              <a:rPr lang="en-GB" b="1" dirty="0">
                <a:solidFill>
                  <a:srgbClr val="002060"/>
                </a:solidFill>
              </a:rPr>
              <a:t>Design these assessment components as an opportunity to </a:t>
            </a:r>
            <a:r>
              <a:rPr lang="en-GB" b="1" dirty="0">
                <a:solidFill>
                  <a:srgbClr val="CE57C1"/>
                </a:solidFill>
              </a:rPr>
              <a:t>EMPOWER </a:t>
            </a:r>
            <a:r>
              <a:rPr lang="en-GB" b="1" dirty="0">
                <a:solidFill>
                  <a:srgbClr val="002060"/>
                </a:solidFill>
              </a:rPr>
              <a:t>the student through a  </a:t>
            </a:r>
            <a:r>
              <a:rPr lang="en-GB" b="1" dirty="0">
                <a:solidFill>
                  <a:srgbClr val="CE57C1"/>
                </a:solidFill>
              </a:rPr>
              <a:t>VIRTUAL ROLE OF (INTER)CULTURAL MEDIATOR</a:t>
            </a:r>
            <a:r>
              <a:rPr lang="en-GB" b="1" dirty="0">
                <a:solidFill>
                  <a:srgbClr val="002060"/>
                </a:solidFill>
              </a:rPr>
              <a:t>. </a:t>
            </a:r>
          </a:p>
          <a:p>
            <a:pPr algn="just"/>
            <a:endParaRPr lang="en-GB" b="1" dirty="0">
              <a:solidFill>
                <a:srgbClr val="002060"/>
              </a:solidFill>
              <a:cs typeface="Calibri"/>
            </a:endParaRPr>
          </a:p>
        </p:txBody>
      </p:sp>
      <p:sp>
        <p:nvSpPr>
          <p:cNvPr id="8" name="TextBox 7">
            <a:extLst>
              <a:ext uri="{FF2B5EF4-FFF2-40B4-BE49-F238E27FC236}">
                <a16:creationId xmlns:a16="http://schemas.microsoft.com/office/drawing/2014/main" id="{FA462617-F2B4-500A-862E-E1823A636F14}"/>
              </a:ext>
            </a:extLst>
          </p:cNvPr>
          <p:cNvSpPr txBox="1"/>
          <p:nvPr/>
        </p:nvSpPr>
        <p:spPr>
          <a:xfrm>
            <a:off x="427742" y="2637204"/>
            <a:ext cx="1278338" cy="445611"/>
          </a:xfrm>
          <a:prstGeom prst="rect">
            <a:avLst/>
          </a:prstGeom>
          <a:noFill/>
        </p:spPr>
        <p:txBody>
          <a:bodyPr wrap="square" rtlCol="0">
            <a:noAutofit/>
          </a:bodyPr>
          <a:lstStyle/>
          <a:p>
            <a:pPr>
              <a:spcBef>
                <a:spcPts val="600"/>
              </a:spcBef>
              <a:spcAft>
                <a:spcPts val="600"/>
              </a:spcAft>
            </a:pPr>
            <a:r>
              <a:rPr lang="en-GB" sz="2000" b="1" cap="all" dirty="0">
                <a:solidFill>
                  <a:srgbClr val="002060"/>
                </a:solidFill>
                <a:cs typeface="Calibri"/>
              </a:rPr>
              <a:t>improve</a:t>
            </a:r>
          </a:p>
        </p:txBody>
      </p:sp>
      <p:cxnSp>
        <p:nvCxnSpPr>
          <p:cNvPr id="21" name="Straight Arrow Connector 20">
            <a:extLst>
              <a:ext uri="{FF2B5EF4-FFF2-40B4-BE49-F238E27FC236}">
                <a16:creationId xmlns:a16="http://schemas.microsoft.com/office/drawing/2014/main" id="{E428D9DB-BE4F-134E-2081-7CD11F66A3C5}"/>
              </a:ext>
            </a:extLst>
          </p:cNvPr>
          <p:cNvCxnSpPr>
            <a:cxnSpLocks/>
          </p:cNvCxnSpPr>
          <p:nvPr/>
        </p:nvCxnSpPr>
        <p:spPr>
          <a:xfrm flipV="1">
            <a:off x="1513500" y="1926185"/>
            <a:ext cx="357100" cy="656735"/>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CCB4AAA-B4DC-9FBA-9318-583A257B1264}"/>
              </a:ext>
            </a:extLst>
          </p:cNvPr>
          <p:cNvCxnSpPr>
            <a:cxnSpLocks/>
          </p:cNvCxnSpPr>
          <p:nvPr/>
        </p:nvCxnSpPr>
        <p:spPr>
          <a:xfrm flipV="1">
            <a:off x="1607899" y="2744023"/>
            <a:ext cx="693091" cy="94217"/>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C61DA81-ECF1-7E0E-F5AF-B72FF4141F15}"/>
              </a:ext>
            </a:extLst>
          </p:cNvPr>
          <p:cNvCxnSpPr>
            <a:cxnSpLocks/>
          </p:cNvCxnSpPr>
          <p:nvPr/>
        </p:nvCxnSpPr>
        <p:spPr>
          <a:xfrm>
            <a:off x="1478401" y="3063032"/>
            <a:ext cx="687678" cy="494641"/>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79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1000"/>
                                        <p:tgtEl>
                                          <p:spTgt spid="37"/>
                                        </p:tgtEl>
                                      </p:cBhvr>
                                    </p:animEffect>
                                    <p:anim calcmode="lin" valueType="num">
                                      <p:cBhvr>
                                        <p:cTn id="51" dur="1000" fill="hold"/>
                                        <p:tgtEl>
                                          <p:spTgt spid="37"/>
                                        </p:tgtEl>
                                        <p:attrNameLst>
                                          <p:attrName>ppt_x</p:attrName>
                                        </p:attrNameLst>
                                      </p:cBhvr>
                                      <p:tavLst>
                                        <p:tav tm="0">
                                          <p:val>
                                            <p:strVal val="#ppt_x"/>
                                          </p:val>
                                        </p:tav>
                                        <p:tav tm="100000">
                                          <p:val>
                                            <p:strVal val="#ppt_x"/>
                                          </p:val>
                                        </p:tav>
                                      </p:tavLst>
                                    </p:anim>
                                    <p:anim calcmode="lin" valueType="num">
                                      <p:cBhvr>
                                        <p:cTn id="5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57ED-2059-237A-8DA7-7B271C87C1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0B79000-7144-D885-73AD-C32109C77BD1}"/>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9A7F4E9-309A-B47B-3F48-DAD043FD1FE5}"/>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6</a:t>
            </a:fld>
            <a:endParaRPr lang="en-GB" sz="1200" dirty="0">
              <a:solidFill>
                <a:schemeClr val="bg2">
                  <a:lumMod val="50000"/>
                </a:schemeClr>
              </a:solidFill>
            </a:endParaRPr>
          </a:p>
        </p:txBody>
      </p:sp>
      <p:sp>
        <p:nvSpPr>
          <p:cNvPr id="4" name="TextBox 3">
            <a:extLst>
              <a:ext uri="{FF2B5EF4-FFF2-40B4-BE49-F238E27FC236}">
                <a16:creationId xmlns:a16="http://schemas.microsoft.com/office/drawing/2014/main" id="{233B2BF0-2846-4D7B-4109-E48B2446373F}"/>
              </a:ext>
            </a:extLst>
          </p:cNvPr>
          <p:cNvSpPr txBox="1"/>
          <p:nvPr/>
        </p:nvSpPr>
        <p:spPr>
          <a:xfrm>
            <a:off x="427743" y="717658"/>
            <a:ext cx="8288516" cy="445611"/>
          </a:xfrm>
          <a:prstGeom prst="rect">
            <a:avLst/>
          </a:prstGeom>
          <a:noFill/>
        </p:spPr>
        <p:txBody>
          <a:bodyPr wrap="square" rtlCol="0">
            <a:noAutofit/>
          </a:bodyPr>
          <a:lstStyle/>
          <a:p>
            <a:pPr algn="ctr"/>
            <a:r>
              <a:rPr lang="en-US" sz="2000" b="1" i="1" cap="all" dirty="0">
                <a:solidFill>
                  <a:srgbClr val="002060"/>
                </a:solidFill>
                <a:cs typeface="Calibri"/>
              </a:rPr>
              <a:t>New approach to Speaking and Writing coursework:</a:t>
            </a:r>
            <a:r>
              <a:rPr lang="en-US" sz="2000" b="1" i="1" cap="all" dirty="0">
                <a:solidFill>
                  <a:srgbClr val="CE57C1"/>
                </a:solidFill>
                <a:cs typeface="Calibri"/>
              </a:rPr>
              <a:t> </a:t>
            </a:r>
          </a:p>
          <a:p>
            <a:pPr algn="ctr"/>
            <a:r>
              <a:rPr lang="en-US" sz="2000" b="1" i="1" cap="all" dirty="0">
                <a:solidFill>
                  <a:srgbClr val="CE57C1"/>
                </a:solidFill>
                <a:cs typeface="Calibri"/>
              </a:rPr>
              <a:t>ONE PODCAST EPISODE</a:t>
            </a:r>
            <a:endParaRPr lang="en-GB" sz="2000" b="1" i="1" cap="all" dirty="0">
              <a:solidFill>
                <a:srgbClr val="CE57C1"/>
              </a:solidFill>
              <a:cs typeface="Calibri"/>
            </a:endParaRPr>
          </a:p>
        </p:txBody>
      </p:sp>
      <p:grpSp>
        <p:nvGrpSpPr>
          <p:cNvPr id="32" name="Group 31">
            <a:extLst>
              <a:ext uri="{FF2B5EF4-FFF2-40B4-BE49-F238E27FC236}">
                <a16:creationId xmlns:a16="http://schemas.microsoft.com/office/drawing/2014/main" id="{CAD15BD1-88E1-9EBD-6488-71FEABC5997A}"/>
              </a:ext>
            </a:extLst>
          </p:cNvPr>
          <p:cNvGrpSpPr/>
          <p:nvPr/>
        </p:nvGrpSpPr>
        <p:grpSpPr>
          <a:xfrm>
            <a:off x="254000" y="1481667"/>
            <a:ext cx="2858503" cy="1676400"/>
            <a:chOff x="254000" y="1481667"/>
            <a:chExt cx="2858503" cy="1676400"/>
          </a:xfrm>
        </p:grpSpPr>
        <p:sp>
          <p:nvSpPr>
            <p:cNvPr id="8" name="Elipse 2">
              <a:extLst>
                <a:ext uri="{FF2B5EF4-FFF2-40B4-BE49-F238E27FC236}">
                  <a16:creationId xmlns:a16="http://schemas.microsoft.com/office/drawing/2014/main" id="{AC7E4515-044C-BD0C-E31C-F22C6BD6DF56}"/>
                </a:ext>
              </a:extLst>
            </p:cNvPr>
            <p:cNvSpPr/>
            <p:nvPr/>
          </p:nvSpPr>
          <p:spPr>
            <a:xfrm>
              <a:off x="254000" y="1481667"/>
              <a:ext cx="2858503" cy="1676400"/>
            </a:xfrm>
            <a:prstGeom prst="ellipse">
              <a:avLst/>
            </a:prstGeom>
            <a:noFill/>
            <a:ln w="38100">
              <a:solidFill>
                <a:srgbClr val="9E4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22">
              <a:extLst>
                <a:ext uri="{FF2B5EF4-FFF2-40B4-BE49-F238E27FC236}">
                  <a16:creationId xmlns:a16="http://schemas.microsoft.com/office/drawing/2014/main" id="{881CFD1B-3D1F-FFB8-D181-4F8A3207CB75}"/>
                </a:ext>
              </a:extLst>
            </p:cNvPr>
            <p:cNvSpPr txBox="1"/>
            <p:nvPr/>
          </p:nvSpPr>
          <p:spPr>
            <a:xfrm>
              <a:off x="427743" y="1895412"/>
              <a:ext cx="2549888" cy="1015663"/>
            </a:xfrm>
            <a:prstGeom prst="rect">
              <a:avLst/>
            </a:prstGeom>
            <a:noFill/>
          </p:spPr>
          <p:txBody>
            <a:bodyPr wrap="square" rtlCol="0">
              <a:spAutoFit/>
            </a:bodyPr>
            <a:lstStyle/>
            <a:p>
              <a:pPr algn="ctr"/>
              <a:r>
                <a:rPr lang="es-ES" sz="2000" b="1" dirty="0" err="1">
                  <a:solidFill>
                    <a:srgbClr val="002060"/>
                  </a:solidFill>
                </a:rPr>
                <a:t>Speaking</a:t>
              </a:r>
              <a:r>
                <a:rPr lang="es-ES" sz="2000" b="1" dirty="0">
                  <a:solidFill>
                    <a:srgbClr val="002060"/>
                  </a:solidFill>
                </a:rPr>
                <a:t> CW – </a:t>
              </a:r>
              <a:r>
                <a:rPr lang="es-ES" sz="2000" b="1" dirty="0" err="1">
                  <a:solidFill>
                    <a:srgbClr val="002060"/>
                  </a:solidFill>
                </a:rPr>
                <a:t>Task</a:t>
              </a:r>
              <a:r>
                <a:rPr lang="es-ES" sz="2000" b="1" dirty="0">
                  <a:solidFill>
                    <a:srgbClr val="002060"/>
                  </a:solidFill>
                </a:rPr>
                <a:t> 1: </a:t>
              </a:r>
              <a:r>
                <a:rPr lang="es-ES" sz="2000" b="1" dirty="0">
                  <a:solidFill>
                    <a:srgbClr val="18B4AB"/>
                  </a:solidFill>
                </a:rPr>
                <a:t>ONE PODCAST EPISODE</a:t>
              </a:r>
            </a:p>
          </p:txBody>
        </p:sp>
      </p:grpSp>
      <p:sp>
        <p:nvSpPr>
          <p:cNvPr id="7" name="TextBox 6">
            <a:extLst>
              <a:ext uri="{FF2B5EF4-FFF2-40B4-BE49-F238E27FC236}">
                <a16:creationId xmlns:a16="http://schemas.microsoft.com/office/drawing/2014/main" id="{4A50B737-8BDF-B542-CBC3-CDE47A433FF0}"/>
              </a:ext>
            </a:extLst>
          </p:cNvPr>
          <p:cNvSpPr txBox="1"/>
          <p:nvPr/>
        </p:nvSpPr>
        <p:spPr>
          <a:xfrm>
            <a:off x="427743" y="4113004"/>
            <a:ext cx="5236458" cy="364891"/>
          </a:xfrm>
          <a:prstGeom prst="rect">
            <a:avLst/>
          </a:prstGeom>
          <a:noFill/>
        </p:spPr>
        <p:txBody>
          <a:bodyPr wrap="square" rtlCol="0">
            <a:noAutofit/>
          </a:bodyPr>
          <a:lstStyle/>
          <a:p>
            <a:pPr>
              <a:spcBef>
                <a:spcPts val="1200"/>
              </a:spcBef>
              <a:spcAft>
                <a:spcPts val="1200"/>
              </a:spcAft>
            </a:pPr>
            <a:r>
              <a:rPr lang="en-US" sz="1700" b="1" cap="all" dirty="0">
                <a:solidFill>
                  <a:srgbClr val="CE57C1"/>
                </a:solidFill>
                <a:cs typeface="Calibri"/>
              </a:rPr>
              <a:t>TEACHER CHALLENGES</a:t>
            </a:r>
            <a:r>
              <a:rPr lang="en-US" sz="1700" b="1" cap="all" dirty="0">
                <a:solidFill>
                  <a:srgbClr val="002060"/>
                </a:solidFill>
                <a:cs typeface="Calibri"/>
              </a:rPr>
              <a:t>: </a:t>
            </a:r>
            <a:r>
              <a:rPr lang="en-US" sz="1700" b="1" dirty="0">
                <a:solidFill>
                  <a:srgbClr val="002060"/>
                </a:solidFill>
                <a:cs typeface="Calibri"/>
              </a:rPr>
              <a:t>guide the student in the training of podcast creation</a:t>
            </a:r>
            <a:endParaRPr lang="en-US" sz="1700" b="1" cap="all" dirty="0">
              <a:solidFill>
                <a:srgbClr val="002060"/>
              </a:solidFill>
              <a:cs typeface="Calibri"/>
            </a:endParaRPr>
          </a:p>
        </p:txBody>
      </p:sp>
      <p:sp>
        <p:nvSpPr>
          <p:cNvPr id="11" name="Title 1">
            <a:extLst>
              <a:ext uri="{FF2B5EF4-FFF2-40B4-BE49-F238E27FC236}">
                <a16:creationId xmlns:a16="http://schemas.microsoft.com/office/drawing/2014/main" id="{62A60FAA-A949-3B45-22D5-06A640EAE231}"/>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S1: PREPARING THE WAY TO MEDIATION </a:t>
            </a:r>
          </a:p>
        </p:txBody>
      </p:sp>
      <p:sp>
        <p:nvSpPr>
          <p:cNvPr id="12" name="TextBox 11">
            <a:extLst>
              <a:ext uri="{FF2B5EF4-FFF2-40B4-BE49-F238E27FC236}">
                <a16:creationId xmlns:a16="http://schemas.microsoft.com/office/drawing/2014/main" id="{963DF276-859B-A4DE-817D-79D972750626}"/>
              </a:ext>
            </a:extLst>
          </p:cNvPr>
          <p:cNvSpPr txBox="1"/>
          <p:nvPr/>
        </p:nvSpPr>
        <p:spPr>
          <a:xfrm>
            <a:off x="427742" y="3517034"/>
            <a:ext cx="5487732" cy="364891"/>
          </a:xfrm>
          <a:prstGeom prst="rect">
            <a:avLst/>
          </a:prstGeom>
          <a:noFill/>
        </p:spPr>
        <p:txBody>
          <a:bodyPr wrap="square" rtlCol="0">
            <a:noAutofit/>
          </a:bodyPr>
          <a:lstStyle/>
          <a:p>
            <a:pPr>
              <a:spcBef>
                <a:spcPts val="1200"/>
              </a:spcBef>
              <a:spcAft>
                <a:spcPts val="1200"/>
              </a:spcAft>
            </a:pPr>
            <a:r>
              <a:rPr lang="en-US" sz="1700" b="1" cap="all" dirty="0">
                <a:solidFill>
                  <a:srgbClr val="CE57C1"/>
                </a:solidFill>
                <a:cs typeface="Calibri"/>
              </a:rPr>
              <a:t>STUDENT needs</a:t>
            </a:r>
            <a:r>
              <a:rPr lang="en-US" sz="1700" b="1" cap="all" dirty="0">
                <a:solidFill>
                  <a:srgbClr val="002060"/>
                </a:solidFill>
                <a:cs typeface="Calibri"/>
              </a:rPr>
              <a:t>: </a:t>
            </a:r>
            <a:r>
              <a:rPr lang="en-US" b="1" dirty="0">
                <a:solidFill>
                  <a:srgbClr val="002060"/>
                </a:solidFill>
                <a:cs typeface="Calibri"/>
              </a:rPr>
              <a:t>training for their Speaking CW podcast</a:t>
            </a:r>
            <a:endParaRPr lang="en-US" sz="1700" b="1" cap="all" dirty="0">
              <a:solidFill>
                <a:srgbClr val="002060"/>
              </a:solidFill>
              <a:cs typeface="Calibri"/>
            </a:endParaRPr>
          </a:p>
        </p:txBody>
      </p:sp>
      <p:sp>
        <p:nvSpPr>
          <p:cNvPr id="15" name="TextBox 14">
            <a:extLst>
              <a:ext uri="{FF2B5EF4-FFF2-40B4-BE49-F238E27FC236}">
                <a16:creationId xmlns:a16="http://schemas.microsoft.com/office/drawing/2014/main" id="{40745AE3-9E04-A608-F5EE-AD9AF0A01537}"/>
              </a:ext>
            </a:extLst>
          </p:cNvPr>
          <p:cNvSpPr txBox="1"/>
          <p:nvPr/>
        </p:nvSpPr>
        <p:spPr>
          <a:xfrm>
            <a:off x="5579533" y="1665624"/>
            <a:ext cx="2379134" cy="364891"/>
          </a:xfrm>
          <a:prstGeom prst="rect">
            <a:avLst/>
          </a:prstGeom>
          <a:noFill/>
        </p:spPr>
        <p:txBody>
          <a:bodyPr wrap="square" rtlCol="0">
            <a:noAutofit/>
          </a:bodyPr>
          <a:lstStyle/>
          <a:p>
            <a:pPr algn="ctr">
              <a:spcBef>
                <a:spcPts val="1200"/>
              </a:spcBef>
              <a:spcAft>
                <a:spcPts val="1200"/>
              </a:spcAft>
            </a:pPr>
            <a:r>
              <a:rPr lang="en-US" b="1" dirty="0">
                <a:solidFill>
                  <a:srgbClr val="002060"/>
                </a:solidFill>
                <a:cs typeface="Calibri"/>
              </a:rPr>
              <a:t>Prepare podcast script</a:t>
            </a:r>
          </a:p>
        </p:txBody>
      </p:sp>
      <p:sp>
        <p:nvSpPr>
          <p:cNvPr id="16" name="TextBox 15">
            <a:extLst>
              <a:ext uri="{FF2B5EF4-FFF2-40B4-BE49-F238E27FC236}">
                <a16:creationId xmlns:a16="http://schemas.microsoft.com/office/drawing/2014/main" id="{943FDD01-2FD6-DE59-22DA-772FF843AEAA}"/>
              </a:ext>
            </a:extLst>
          </p:cNvPr>
          <p:cNvSpPr txBox="1"/>
          <p:nvPr/>
        </p:nvSpPr>
        <p:spPr>
          <a:xfrm>
            <a:off x="5186576" y="2762782"/>
            <a:ext cx="3675298" cy="364891"/>
          </a:xfrm>
          <a:prstGeom prst="rect">
            <a:avLst/>
          </a:prstGeom>
          <a:noFill/>
        </p:spPr>
        <p:txBody>
          <a:bodyPr wrap="square" rtlCol="0">
            <a:noAutofit/>
          </a:bodyPr>
          <a:lstStyle/>
          <a:p>
            <a:pPr algn="ctr">
              <a:spcBef>
                <a:spcPts val="1200"/>
              </a:spcBef>
              <a:spcAft>
                <a:spcPts val="1200"/>
              </a:spcAft>
            </a:pPr>
            <a:r>
              <a:rPr lang="en-US" b="1" dirty="0">
                <a:solidFill>
                  <a:srgbClr val="002060"/>
                </a:solidFill>
                <a:cs typeface="Calibri"/>
              </a:rPr>
              <a:t>Record and edit the podcast episode</a:t>
            </a:r>
            <a:endParaRPr lang="en-US" sz="1700" b="1" cap="all" dirty="0">
              <a:solidFill>
                <a:srgbClr val="002060"/>
              </a:solidFill>
              <a:cs typeface="Calibri"/>
            </a:endParaRPr>
          </a:p>
        </p:txBody>
      </p:sp>
      <p:cxnSp>
        <p:nvCxnSpPr>
          <p:cNvPr id="17" name="Straight Arrow Connector 16">
            <a:extLst>
              <a:ext uri="{FF2B5EF4-FFF2-40B4-BE49-F238E27FC236}">
                <a16:creationId xmlns:a16="http://schemas.microsoft.com/office/drawing/2014/main" id="{B923F567-4457-1530-1502-01CA09A89340}"/>
              </a:ext>
            </a:extLst>
          </p:cNvPr>
          <p:cNvCxnSpPr>
            <a:cxnSpLocks/>
          </p:cNvCxnSpPr>
          <p:nvPr/>
        </p:nvCxnSpPr>
        <p:spPr>
          <a:xfrm flipV="1">
            <a:off x="5409434" y="2020410"/>
            <a:ext cx="506040" cy="267416"/>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71478F9-D9E6-5F77-6617-2797328F2A43}"/>
              </a:ext>
            </a:extLst>
          </p:cNvPr>
          <p:cNvCxnSpPr>
            <a:cxnSpLocks/>
          </p:cNvCxnSpPr>
          <p:nvPr/>
        </p:nvCxnSpPr>
        <p:spPr>
          <a:xfrm>
            <a:off x="5409434" y="2460166"/>
            <a:ext cx="506040" cy="302616"/>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4670C369-4859-0198-48AD-5D7662F14B69}"/>
              </a:ext>
            </a:extLst>
          </p:cNvPr>
          <p:cNvCxnSpPr>
            <a:cxnSpLocks/>
          </p:cNvCxnSpPr>
          <p:nvPr/>
        </p:nvCxnSpPr>
        <p:spPr>
          <a:xfrm>
            <a:off x="5814854" y="3807183"/>
            <a:ext cx="408146" cy="190282"/>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EDD3FB7F-DFA0-2C40-E2D8-5DE42BCF2B37}"/>
              </a:ext>
            </a:extLst>
          </p:cNvPr>
          <p:cNvCxnSpPr>
            <a:cxnSpLocks/>
          </p:cNvCxnSpPr>
          <p:nvPr/>
        </p:nvCxnSpPr>
        <p:spPr>
          <a:xfrm flipV="1">
            <a:off x="5739528" y="4177162"/>
            <a:ext cx="465666" cy="80185"/>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AE7FD0B2-8784-59B7-CA6C-1BCD5C345FC3}"/>
              </a:ext>
            </a:extLst>
          </p:cNvPr>
          <p:cNvSpPr txBox="1"/>
          <p:nvPr/>
        </p:nvSpPr>
        <p:spPr>
          <a:xfrm>
            <a:off x="6317154" y="3786783"/>
            <a:ext cx="2544720" cy="860942"/>
          </a:xfrm>
          <a:prstGeom prst="rect">
            <a:avLst/>
          </a:prstGeom>
          <a:noFill/>
        </p:spPr>
        <p:txBody>
          <a:bodyPr wrap="square" rtlCol="0">
            <a:noAutofit/>
          </a:bodyPr>
          <a:lstStyle/>
          <a:p>
            <a:pPr marL="285750" indent="-285750">
              <a:buFont typeface="Arial" panose="020B0604020202020204" pitchFamily="34" charset="0"/>
              <a:buChar char="•"/>
            </a:pPr>
            <a:r>
              <a:rPr lang="en-US" sz="1700" b="1" dirty="0">
                <a:solidFill>
                  <a:srgbClr val="002060"/>
                </a:solidFill>
                <a:cs typeface="Calibri"/>
              </a:rPr>
              <a:t>Script part</a:t>
            </a:r>
          </a:p>
          <a:p>
            <a:pPr marL="285750" indent="-285750">
              <a:buFont typeface="Arial" panose="020B0604020202020204" pitchFamily="34" charset="0"/>
              <a:buChar char="•"/>
            </a:pPr>
            <a:r>
              <a:rPr lang="en-US" sz="1700" b="1" dirty="0">
                <a:solidFill>
                  <a:srgbClr val="002060"/>
                </a:solidFill>
                <a:cs typeface="Calibri"/>
              </a:rPr>
              <a:t>Recording and editing part</a:t>
            </a:r>
          </a:p>
        </p:txBody>
      </p:sp>
      <p:grpSp>
        <p:nvGrpSpPr>
          <p:cNvPr id="33" name="Group 32">
            <a:extLst>
              <a:ext uri="{FF2B5EF4-FFF2-40B4-BE49-F238E27FC236}">
                <a16:creationId xmlns:a16="http://schemas.microsoft.com/office/drawing/2014/main" id="{60C35C9E-4ECF-4779-3518-C1A1DFAAD6A6}"/>
              </a:ext>
            </a:extLst>
          </p:cNvPr>
          <p:cNvGrpSpPr/>
          <p:nvPr/>
        </p:nvGrpSpPr>
        <p:grpSpPr>
          <a:xfrm>
            <a:off x="3237406" y="2199496"/>
            <a:ext cx="2342127" cy="599649"/>
            <a:chOff x="3237406" y="2199496"/>
            <a:chExt cx="2342127" cy="599649"/>
          </a:xfrm>
        </p:grpSpPr>
        <p:cxnSp>
          <p:nvCxnSpPr>
            <p:cNvPr id="10" name="Straight Arrow Connector 9">
              <a:extLst>
                <a:ext uri="{FF2B5EF4-FFF2-40B4-BE49-F238E27FC236}">
                  <a16:creationId xmlns:a16="http://schemas.microsoft.com/office/drawing/2014/main" id="{AB295537-36CC-0439-5BF7-F8CA980E41C1}"/>
                </a:ext>
              </a:extLst>
            </p:cNvPr>
            <p:cNvCxnSpPr>
              <a:cxnSpLocks/>
            </p:cNvCxnSpPr>
            <p:nvPr/>
          </p:nvCxnSpPr>
          <p:spPr>
            <a:xfrm>
              <a:off x="3237406" y="2381942"/>
              <a:ext cx="506040" cy="0"/>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D918B7A-78B1-B52F-B118-916D3893FEF7}"/>
                </a:ext>
              </a:extLst>
            </p:cNvPr>
            <p:cNvSpPr txBox="1"/>
            <p:nvPr/>
          </p:nvSpPr>
          <p:spPr>
            <a:xfrm>
              <a:off x="3632614" y="2199496"/>
              <a:ext cx="1946919" cy="364891"/>
            </a:xfrm>
            <a:prstGeom prst="rect">
              <a:avLst/>
            </a:prstGeom>
            <a:noFill/>
          </p:spPr>
          <p:txBody>
            <a:bodyPr wrap="square" rtlCol="0">
              <a:noAutofit/>
            </a:bodyPr>
            <a:lstStyle/>
            <a:p>
              <a:pPr algn="ctr">
                <a:spcBef>
                  <a:spcPts val="1200"/>
                </a:spcBef>
                <a:spcAft>
                  <a:spcPts val="1200"/>
                </a:spcAft>
              </a:pPr>
              <a:r>
                <a:rPr lang="en-US" sz="1700" b="1" cap="all" dirty="0">
                  <a:solidFill>
                    <a:srgbClr val="002060"/>
                  </a:solidFill>
                  <a:cs typeface="Calibri"/>
                </a:rPr>
                <a:t>STUDENT must:</a:t>
              </a:r>
            </a:p>
          </p:txBody>
        </p:sp>
        <p:sp>
          <p:nvSpPr>
            <p:cNvPr id="31" name="TextBox 30">
              <a:extLst>
                <a:ext uri="{FF2B5EF4-FFF2-40B4-BE49-F238E27FC236}">
                  <a16:creationId xmlns:a16="http://schemas.microsoft.com/office/drawing/2014/main" id="{51A7051B-8960-2C16-F56D-1C6A0751B63D}"/>
                </a:ext>
              </a:extLst>
            </p:cNvPr>
            <p:cNvSpPr txBox="1"/>
            <p:nvPr/>
          </p:nvSpPr>
          <p:spPr>
            <a:xfrm>
              <a:off x="3892669" y="2434254"/>
              <a:ext cx="1426808" cy="364891"/>
            </a:xfrm>
            <a:prstGeom prst="rect">
              <a:avLst/>
            </a:prstGeom>
            <a:noFill/>
          </p:spPr>
          <p:txBody>
            <a:bodyPr wrap="square" rtlCol="0">
              <a:noAutofit/>
            </a:bodyPr>
            <a:lstStyle/>
            <a:p>
              <a:pPr algn="ctr">
                <a:spcBef>
                  <a:spcPts val="1200"/>
                </a:spcBef>
                <a:spcAft>
                  <a:spcPts val="1200"/>
                </a:spcAft>
              </a:pPr>
              <a:r>
                <a:rPr lang="en-US" sz="1700" b="1" dirty="0">
                  <a:solidFill>
                    <a:srgbClr val="CE57C1"/>
                  </a:solidFill>
                  <a:cs typeface="Calibri"/>
                </a:rPr>
                <a:t>(on week 13)</a:t>
              </a:r>
            </a:p>
          </p:txBody>
        </p:sp>
      </p:grpSp>
      <p:sp>
        <p:nvSpPr>
          <p:cNvPr id="34" name="Arrow: Curved Right 33">
            <a:extLst>
              <a:ext uri="{FF2B5EF4-FFF2-40B4-BE49-F238E27FC236}">
                <a16:creationId xmlns:a16="http://schemas.microsoft.com/office/drawing/2014/main" id="{8D4F90D4-AA39-58BC-EFE5-A02EC00904D7}"/>
              </a:ext>
            </a:extLst>
          </p:cNvPr>
          <p:cNvSpPr/>
          <p:nvPr/>
        </p:nvSpPr>
        <p:spPr>
          <a:xfrm>
            <a:off x="95635" y="2571750"/>
            <a:ext cx="552255" cy="1577066"/>
          </a:xfrm>
          <a:prstGeom prst="curvedRightArrow">
            <a:avLst/>
          </a:prstGeom>
          <a:solidFill>
            <a:srgbClr val="9E43A4"/>
          </a:solidFill>
          <a:ln>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35653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5" grpId="0"/>
      <p:bldP spid="16" grpId="0"/>
      <p:bldP spid="29" grpId="0"/>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1C1CB-22E3-0D40-BE47-2BC426412D3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A4365DE-894E-832A-C902-6CEA144A6361}"/>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987B3FD-A089-D783-BA64-00E7B1E93BCB}"/>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7</a:t>
            </a:fld>
            <a:endParaRPr lang="en-GB" sz="1200" dirty="0">
              <a:solidFill>
                <a:schemeClr val="bg2">
                  <a:lumMod val="50000"/>
                </a:schemeClr>
              </a:solidFill>
            </a:endParaRPr>
          </a:p>
        </p:txBody>
      </p:sp>
      <p:sp>
        <p:nvSpPr>
          <p:cNvPr id="4" name="TextBox 3">
            <a:extLst>
              <a:ext uri="{FF2B5EF4-FFF2-40B4-BE49-F238E27FC236}">
                <a16:creationId xmlns:a16="http://schemas.microsoft.com/office/drawing/2014/main" id="{1F243A08-7FE6-F9DF-B319-85FFE86B7EF8}"/>
              </a:ext>
            </a:extLst>
          </p:cNvPr>
          <p:cNvSpPr txBox="1"/>
          <p:nvPr/>
        </p:nvSpPr>
        <p:spPr>
          <a:xfrm>
            <a:off x="577938" y="1058740"/>
            <a:ext cx="2353733" cy="445611"/>
          </a:xfrm>
          <a:prstGeom prst="rect">
            <a:avLst/>
          </a:prstGeom>
          <a:noFill/>
        </p:spPr>
        <p:txBody>
          <a:bodyPr wrap="square" rtlCol="0">
            <a:noAutofit/>
          </a:bodyPr>
          <a:lstStyle/>
          <a:p>
            <a:pPr>
              <a:spcBef>
                <a:spcPts val="600"/>
              </a:spcBef>
              <a:spcAft>
                <a:spcPts val="600"/>
              </a:spcAft>
            </a:pPr>
            <a:r>
              <a:rPr lang="en-GB" b="1" cap="all" dirty="0">
                <a:solidFill>
                  <a:srgbClr val="002060"/>
                </a:solidFill>
                <a:cs typeface="Calibri"/>
              </a:rPr>
              <a:t>Challenge: improve</a:t>
            </a:r>
            <a:endParaRPr lang="en-GB" b="1" cap="all" dirty="0">
              <a:solidFill>
                <a:srgbClr val="CE57C1"/>
              </a:solidFill>
              <a:cs typeface="Calibri"/>
            </a:endParaRPr>
          </a:p>
        </p:txBody>
      </p:sp>
      <p:sp>
        <p:nvSpPr>
          <p:cNvPr id="56" name="TextBox 55">
            <a:extLst>
              <a:ext uri="{FF2B5EF4-FFF2-40B4-BE49-F238E27FC236}">
                <a16:creationId xmlns:a16="http://schemas.microsoft.com/office/drawing/2014/main" id="{884FD230-4525-BDF6-D1EB-C86D8D4AFEEB}"/>
              </a:ext>
            </a:extLst>
          </p:cNvPr>
          <p:cNvSpPr txBox="1"/>
          <p:nvPr/>
        </p:nvSpPr>
        <p:spPr>
          <a:xfrm>
            <a:off x="2931671" y="783568"/>
            <a:ext cx="4817534" cy="445611"/>
          </a:xfrm>
          <a:prstGeom prst="rect">
            <a:avLst/>
          </a:prstGeom>
          <a:noFill/>
        </p:spPr>
        <p:txBody>
          <a:bodyPr wrap="square" rtlCol="0">
            <a:noAutofit/>
          </a:bodyPr>
          <a:lstStyle/>
          <a:p>
            <a:pPr>
              <a:spcBef>
                <a:spcPts val="600"/>
              </a:spcBef>
              <a:spcAft>
                <a:spcPts val="600"/>
              </a:spcAft>
            </a:pPr>
            <a:r>
              <a:rPr lang="en-US" b="1" dirty="0">
                <a:solidFill>
                  <a:srgbClr val="CE57C1"/>
                </a:solidFill>
                <a:cs typeface="Calibri"/>
              </a:rPr>
              <a:t>Affective</a:t>
            </a:r>
            <a:r>
              <a:rPr lang="en-US" b="1" dirty="0">
                <a:solidFill>
                  <a:srgbClr val="002060"/>
                </a:solidFill>
                <a:cs typeface="Calibri"/>
              </a:rPr>
              <a:t> </a:t>
            </a:r>
            <a:r>
              <a:rPr lang="en-US" b="1" dirty="0">
                <a:solidFill>
                  <a:srgbClr val="CE57C1"/>
                </a:solidFill>
                <a:cs typeface="Calibri"/>
              </a:rPr>
              <a:t>relationship with their learning process</a:t>
            </a:r>
            <a:endParaRPr lang="en-GB" b="1" i="1" cap="all" dirty="0">
              <a:solidFill>
                <a:srgbClr val="CE57C1"/>
              </a:solidFill>
              <a:cs typeface="Calibri"/>
            </a:endParaRPr>
          </a:p>
        </p:txBody>
      </p:sp>
      <p:sp>
        <p:nvSpPr>
          <p:cNvPr id="6" name="Title 1">
            <a:extLst>
              <a:ext uri="{FF2B5EF4-FFF2-40B4-BE49-F238E27FC236}">
                <a16:creationId xmlns:a16="http://schemas.microsoft.com/office/drawing/2014/main" id="{26185E72-6849-2D6C-C355-FF68FB3CD008}"/>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S1: PREPARING THE WAY TO MEDIATION </a:t>
            </a:r>
          </a:p>
        </p:txBody>
      </p:sp>
      <p:sp>
        <p:nvSpPr>
          <p:cNvPr id="7" name="TextBox 6">
            <a:extLst>
              <a:ext uri="{FF2B5EF4-FFF2-40B4-BE49-F238E27FC236}">
                <a16:creationId xmlns:a16="http://schemas.microsoft.com/office/drawing/2014/main" id="{256A8854-8A47-F83A-BF4C-43B6EF3E7AE7}"/>
              </a:ext>
            </a:extLst>
          </p:cNvPr>
          <p:cNvSpPr txBox="1"/>
          <p:nvPr/>
        </p:nvSpPr>
        <p:spPr>
          <a:xfrm>
            <a:off x="2931671" y="1409600"/>
            <a:ext cx="5155990" cy="445611"/>
          </a:xfrm>
          <a:prstGeom prst="rect">
            <a:avLst/>
          </a:prstGeom>
          <a:noFill/>
        </p:spPr>
        <p:txBody>
          <a:bodyPr wrap="square" rtlCol="0">
            <a:noAutofit/>
          </a:bodyPr>
          <a:lstStyle/>
          <a:p>
            <a:pPr>
              <a:spcBef>
                <a:spcPts val="600"/>
              </a:spcBef>
              <a:spcAft>
                <a:spcPts val="600"/>
              </a:spcAft>
            </a:pPr>
            <a:r>
              <a:rPr lang="en-US" b="1" dirty="0">
                <a:solidFill>
                  <a:srgbClr val="CE57C1"/>
                </a:solidFill>
                <a:cs typeface="Calibri"/>
              </a:rPr>
              <a:t>Affective relationship with assessment components</a:t>
            </a:r>
            <a:endParaRPr lang="en-GB" b="1" i="1" cap="all" dirty="0">
              <a:solidFill>
                <a:srgbClr val="CE57C1"/>
              </a:solidFill>
              <a:cs typeface="Calibri"/>
            </a:endParaRPr>
          </a:p>
        </p:txBody>
      </p:sp>
      <p:sp>
        <p:nvSpPr>
          <p:cNvPr id="10" name="TextBox 9">
            <a:extLst>
              <a:ext uri="{FF2B5EF4-FFF2-40B4-BE49-F238E27FC236}">
                <a16:creationId xmlns:a16="http://schemas.microsoft.com/office/drawing/2014/main" id="{DB8654E3-7287-9DFA-CB7E-2269AF31C7CE}"/>
              </a:ext>
            </a:extLst>
          </p:cNvPr>
          <p:cNvSpPr txBox="1"/>
          <p:nvPr/>
        </p:nvSpPr>
        <p:spPr>
          <a:xfrm>
            <a:off x="2931671" y="1093651"/>
            <a:ext cx="3066311" cy="445611"/>
          </a:xfrm>
          <a:prstGeom prst="rect">
            <a:avLst/>
          </a:prstGeom>
          <a:noFill/>
        </p:spPr>
        <p:txBody>
          <a:bodyPr wrap="square" rtlCol="0">
            <a:noAutofit/>
          </a:bodyPr>
          <a:lstStyle/>
          <a:p>
            <a:pPr>
              <a:spcBef>
                <a:spcPts val="600"/>
              </a:spcBef>
              <a:spcAft>
                <a:spcPts val="600"/>
              </a:spcAft>
            </a:pPr>
            <a:r>
              <a:rPr lang="en-US" b="1" dirty="0">
                <a:solidFill>
                  <a:srgbClr val="CE57C1"/>
                </a:solidFill>
                <a:cs typeface="Calibri"/>
              </a:rPr>
              <a:t>Self-esteem &amp; self-confidence</a:t>
            </a:r>
            <a:endParaRPr lang="en-GB" b="1" i="1" cap="all" dirty="0">
              <a:solidFill>
                <a:srgbClr val="CE57C1"/>
              </a:solidFill>
              <a:cs typeface="Calibri"/>
            </a:endParaRPr>
          </a:p>
        </p:txBody>
      </p:sp>
      <p:sp>
        <p:nvSpPr>
          <p:cNvPr id="14" name="Rectangle 13">
            <a:extLst>
              <a:ext uri="{FF2B5EF4-FFF2-40B4-BE49-F238E27FC236}">
                <a16:creationId xmlns:a16="http://schemas.microsoft.com/office/drawing/2014/main" id="{985AC36C-89D1-008E-ACB3-6CAC692B1DDE}"/>
              </a:ext>
            </a:extLst>
          </p:cNvPr>
          <p:cNvSpPr/>
          <p:nvPr/>
        </p:nvSpPr>
        <p:spPr>
          <a:xfrm>
            <a:off x="196948" y="2006071"/>
            <a:ext cx="8757138" cy="2776944"/>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TextBox 17">
            <a:extLst>
              <a:ext uri="{FF2B5EF4-FFF2-40B4-BE49-F238E27FC236}">
                <a16:creationId xmlns:a16="http://schemas.microsoft.com/office/drawing/2014/main" id="{A57CE66E-01CE-397C-C6C1-1385C90D6665}"/>
              </a:ext>
            </a:extLst>
          </p:cNvPr>
          <p:cNvSpPr txBox="1"/>
          <p:nvPr/>
        </p:nvSpPr>
        <p:spPr>
          <a:xfrm>
            <a:off x="313227" y="2133114"/>
            <a:ext cx="4730042" cy="364891"/>
          </a:xfrm>
          <a:prstGeom prst="rect">
            <a:avLst/>
          </a:prstGeom>
          <a:noFill/>
        </p:spPr>
        <p:txBody>
          <a:bodyPr wrap="square" rtlCol="0">
            <a:noAutofit/>
          </a:bodyPr>
          <a:lstStyle/>
          <a:p>
            <a:pPr algn="ctr">
              <a:spcBef>
                <a:spcPts val="1200"/>
              </a:spcBef>
              <a:spcAft>
                <a:spcPts val="1200"/>
              </a:spcAft>
            </a:pPr>
            <a:r>
              <a:rPr lang="en-US" sz="2000" b="1" cap="all" dirty="0">
                <a:solidFill>
                  <a:srgbClr val="0070C0"/>
                </a:solidFill>
                <a:cs typeface="Calibri"/>
              </a:rPr>
              <a:t>WORK IN PAIRS - Cooperative learning:</a:t>
            </a:r>
          </a:p>
        </p:txBody>
      </p:sp>
      <p:grpSp>
        <p:nvGrpSpPr>
          <p:cNvPr id="22" name="Group 21">
            <a:extLst>
              <a:ext uri="{FF2B5EF4-FFF2-40B4-BE49-F238E27FC236}">
                <a16:creationId xmlns:a16="http://schemas.microsoft.com/office/drawing/2014/main" id="{0E50F354-E5F1-505F-6944-B660FE6D008E}"/>
              </a:ext>
            </a:extLst>
          </p:cNvPr>
          <p:cNvGrpSpPr/>
          <p:nvPr/>
        </p:nvGrpSpPr>
        <p:grpSpPr>
          <a:xfrm>
            <a:off x="330268" y="3104363"/>
            <a:ext cx="1632680" cy="833665"/>
            <a:chOff x="334327" y="3128735"/>
            <a:chExt cx="1632680" cy="833665"/>
          </a:xfrm>
        </p:grpSpPr>
        <p:sp>
          <p:nvSpPr>
            <p:cNvPr id="20" name="TextBox 19">
              <a:extLst>
                <a:ext uri="{FF2B5EF4-FFF2-40B4-BE49-F238E27FC236}">
                  <a16:creationId xmlns:a16="http://schemas.microsoft.com/office/drawing/2014/main" id="{12DD1A79-1ACA-A574-068A-082B65A38BDF}"/>
                </a:ext>
              </a:extLst>
            </p:cNvPr>
            <p:cNvSpPr txBox="1"/>
            <p:nvPr/>
          </p:nvSpPr>
          <p:spPr>
            <a:xfrm>
              <a:off x="405513" y="3348542"/>
              <a:ext cx="1490308" cy="417566"/>
            </a:xfrm>
            <a:prstGeom prst="rect">
              <a:avLst/>
            </a:prstGeom>
            <a:noFill/>
          </p:spPr>
          <p:txBody>
            <a:bodyPr wrap="square" rtlCol="0">
              <a:noAutofit/>
            </a:bodyPr>
            <a:lstStyle/>
            <a:p>
              <a:pPr algn="ctr"/>
              <a:r>
                <a:rPr lang="en-US" sz="2000" b="1" dirty="0">
                  <a:solidFill>
                    <a:srgbClr val="002060"/>
                  </a:solidFill>
                  <a:cs typeface="Calibri"/>
                </a:rPr>
                <a:t>Writing CW </a:t>
              </a:r>
            </a:p>
            <a:p>
              <a:pPr lvl="1" algn="just"/>
              <a:endParaRPr lang="en-US" sz="2000" b="1" dirty="0">
                <a:solidFill>
                  <a:srgbClr val="002060"/>
                </a:solidFill>
                <a:cs typeface="Calibri"/>
              </a:endParaRPr>
            </a:p>
          </p:txBody>
        </p:sp>
        <p:sp>
          <p:nvSpPr>
            <p:cNvPr id="21" name="Oval 20">
              <a:extLst>
                <a:ext uri="{FF2B5EF4-FFF2-40B4-BE49-F238E27FC236}">
                  <a16:creationId xmlns:a16="http://schemas.microsoft.com/office/drawing/2014/main" id="{B11D0F62-D2E1-EF1F-FAD4-D455FDB9813F}"/>
                </a:ext>
              </a:extLst>
            </p:cNvPr>
            <p:cNvSpPr/>
            <p:nvPr/>
          </p:nvSpPr>
          <p:spPr>
            <a:xfrm>
              <a:off x="334327" y="3128735"/>
              <a:ext cx="1632680" cy="833665"/>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cxnSp>
        <p:nvCxnSpPr>
          <p:cNvPr id="23" name="Straight Arrow Connector 22">
            <a:extLst>
              <a:ext uri="{FF2B5EF4-FFF2-40B4-BE49-F238E27FC236}">
                <a16:creationId xmlns:a16="http://schemas.microsoft.com/office/drawing/2014/main" id="{C90A7CDB-F4F8-AAED-7156-F3874A7F0874}"/>
              </a:ext>
            </a:extLst>
          </p:cNvPr>
          <p:cNvCxnSpPr>
            <a:cxnSpLocks/>
          </p:cNvCxnSpPr>
          <p:nvPr/>
        </p:nvCxnSpPr>
        <p:spPr>
          <a:xfrm flipV="1">
            <a:off x="1875804" y="2835402"/>
            <a:ext cx="184201" cy="378120"/>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07355DC6-C3A4-17BB-FE62-5F3234C01BC6}"/>
              </a:ext>
            </a:extLst>
          </p:cNvPr>
          <p:cNvSpPr txBox="1"/>
          <p:nvPr/>
        </p:nvSpPr>
        <p:spPr>
          <a:xfrm>
            <a:off x="2090457" y="2644190"/>
            <a:ext cx="1977549" cy="364891"/>
          </a:xfrm>
          <a:prstGeom prst="rect">
            <a:avLst/>
          </a:prstGeom>
          <a:noFill/>
        </p:spPr>
        <p:txBody>
          <a:bodyPr wrap="square" rtlCol="0">
            <a:noAutofit/>
          </a:bodyPr>
          <a:lstStyle/>
          <a:p>
            <a:pPr>
              <a:spcBef>
                <a:spcPts val="1200"/>
              </a:spcBef>
              <a:spcAft>
                <a:spcPts val="1200"/>
              </a:spcAft>
            </a:pPr>
            <a:r>
              <a:rPr lang="en-US" sz="1600" b="1" cap="all" dirty="0">
                <a:solidFill>
                  <a:srgbClr val="CE57C1"/>
                </a:solidFill>
                <a:cs typeface="Calibri"/>
              </a:rPr>
              <a:t>Task 1: script 1</a:t>
            </a:r>
          </a:p>
        </p:txBody>
      </p:sp>
      <p:cxnSp>
        <p:nvCxnSpPr>
          <p:cNvPr id="29" name="Straight Arrow Connector 28">
            <a:extLst>
              <a:ext uri="{FF2B5EF4-FFF2-40B4-BE49-F238E27FC236}">
                <a16:creationId xmlns:a16="http://schemas.microsoft.com/office/drawing/2014/main" id="{F36E26B3-AB46-881D-4BFF-9FE2C643A562}"/>
              </a:ext>
            </a:extLst>
          </p:cNvPr>
          <p:cNvCxnSpPr>
            <a:cxnSpLocks/>
          </p:cNvCxnSpPr>
          <p:nvPr/>
        </p:nvCxnSpPr>
        <p:spPr>
          <a:xfrm>
            <a:off x="2060005" y="3502129"/>
            <a:ext cx="418508" cy="0"/>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7BE258CD-120F-DF76-6219-120BC22840FE}"/>
              </a:ext>
            </a:extLst>
          </p:cNvPr>
          <p:cNvSpPr txBox="1"/>
          <p:nvPr/>
        </p:nvSpPr>
        <p:spPr>
          <a:xfrm>
            <a:off x="2468588" y="3338749"/>
            <a:ext cx="1633378" cy="364891"/>
          </a:xfrm>
          <a:prstGeom prst="rect">
            <a:avLst/>
          </a:prstGeom>
          <a:noFill/>
        </p:spPr>
        <p:txBody>
          <a:bodyPr wrap="square" rtlCol="0">
            <a:noAutofit/>
          </a:bodyPr>
          <a:lstStyle/>
          <a:p>
            <a:pPr algn="ctr">
              <a:spcBef>
                <a:spcPts val="1200"/>
              </a:spcBef>
              <a:spcAft>
                <a:spcPts val="1200"/>
              </a:spcAft>
            </a:pPr>
            <a:r>
              <a:rPr lang="en-US" sz="1600" b="1" cap="all" dirty="0">
                <a:solidFill>
                  <a:srgbClr val="CE57C1"/>
                </a:solidFill>
                <a:cs typeface="Calibri"/>
              </a:rPr>
              <a:t>Task 2: script 2</a:t>
            </a:r>
          </a:p>
        </p:txBody>
      </p:sp>
      <p:cxnSp>
        <p:nvCxnSpPr>
          <p:cNvPr id="32" name="Straight Arrow Connector 31">
            <a:extLst>
              <a:ext uri="{FF2B5EF4-FFF2-40B4-BE49-F238E27FC236}">
                <a16:creationId xmlns:a16="http://schemas.microsoft.com/office/drawing/2014/main" id="{EA865719-D7DC-B991-81A6-DAC2F1BB5361}"/>
              </a:ext>
            </a:extLst>
          </p:cNvPr>
          <p:cNvCxnSpPr>
            <a:cxnSpLocks/>
          </p:cNvCxnSpPr>
          <p:nvPr/>
        </p:nvCxnSpPr>
        <p:spPr>
          <a:xfrm>
            <a:off x="1972333" y="3858737"/>
            <a:ext cx="377497" cy="307439"/>
          </a:xfrm>
          <a:prstGeom prst="straightConnector1">
            <a:avLst/>
          </a:prstGeom>
          <a:ln>
            <a:solidFill>
              <a:srgbClr val="933E9E"/>
            </a:solidFill>
            <a:tailEnd type="triangle"/>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EAB7EF4D-A761-8EE0-BAD7-79FCB64DB3FD}"/>
              </a:ext>
            </a:extLst>
          </p:cNvPr>
          <p:cNvSpPr txBox="1"/>
          <p:nvPr/>
        </p:nvSpPr>
        <p:spPr>
          <a:xfrm>
            <a:off x="2349830" y="4051955"/>
            <a:ext cx="1632681" cy="364891"/>
          </a:xfrm>
          <a:prstGeom prst="rect">
            <a:avLst/>
          </a:prstGeom>
          <a:noFill/>
        </p:spPr>
        <p:txBody>
          <a:bodyPr wrap="square" rtlCol="0">
            <a:noAutofit/>
          </a:bodyPr>
          <a:lstStyle/>
          <a:p>
            <a:pPr algn="ctr">
              <a:spcBef>
                <a:spcPts val="1200"/>
              </a:spcBef>
              <a:spcAft>
                <a:spcPts val="1200"/>
              </a:spcAft>
            </a:pPr>
            <a:r>
              <a:rPr lang="en-US" sz="1600" b="1" cap="all" dirty="0">
                <a:solidFill>
                  <a:srgbClr val="CE57C1"/>
                </a:solidFill>
                <a:cs typeface="Calibri"/>
              </a:rPr>
              <a:t>Task 3: script 3</a:t>
            </a:r>
          </a:p>
        </p:txBody>
      </p:sp>
      <p:sp>
        <p:nvSpPr>
          <p:cNvPr id="44" name="TextBox 43">
            <a:extLst>
              <a:ext uri="{FF2B5EF4-FFF2-40B4-BE49-F238E27FC236}">
                <a16:creationId xmlns:a16="http://schemas.microsoft.com/office/drawing/2014/main" id="{5E2D8EAA-5697-A415-94C8-BB907FC88B9A}"/>
              </a:ext>
            </a:extLst>
          </p:cNvPr>
          <p:cNvSpPr txBox="1"/>
          <p:nvPr/>
        </p:nvSpPr>
        <p:spPr>
          <a:xfrm>
            <a:off x="2029508" y="2882420"/>
            <a:ext cx="2072458" cy="364891"/>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(after teaching unit 1)</a:t>
            </a:r>
          </a:p>
        </p:txBody>
      </p:sp>
      <p:sp>
        <p:nvSpPr>
          <p:cNvPr id="45" name="TextBox 44">
            <a:extLst>
              <a:ext uri="{FF2B5EF4-FFF2-40B4-BE49-F238E27FC236}">
                <a16:creationId xmlns:a16="http://schemas.microsoft.com/office/drawing/2014/main" id="{3D6DBC0E-2A4E-7525-C6B9-18CF9F4AF12E}"/>
              </a:ext>
            </a:extLst>
          </p:cNvPr>
          <p:cNvSpPr txBox="1"/>
          <p:nvPr/>
        </p:nvSpPr>
        <p:spPr>
          <a:xfrm>
            <a:off x="2349830" y="3574848"/>
            <a:ext cx="2072458" cy="364891"/>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(after teaching unit 2)</a:t>
            </a:r>
          </a:p>
        </p:txBody>
      </p:sp>
      <p:sp>
        <p:nvSpPr>
          <p:cNvPr id="47" name="TextBox 46">
            <a:extLst>
              <a:ext uri="{FF2B5EF4-FFF2-40B4-BE49-F238E27FC236}">
                <a16:creationId xmlns:a16="http://schemas.microsoft.com/office/drawing/2014/main" id="{C828764A-B439-B9D1-9333-88C9D53B7419}"/>
              </a:ext>
            </a:extLst>
          </p:cNvPr>
          <p:cNvSpPr txBox="1"/>
          <p:nvPr/>
        </p:nvSpPr>
        <p:spPr>
          <a:xfrm>
            <a:off x="2090457" y="4273829"/>
            <a:ext cx="2072458" cy="364891"/>
          </a:xfrm>
          <a:prstGeom prst="rect">
            <a:avLst/>
          </a:prstGeom>
          <a:noFill/>
        </p:spPr>
        <p:txBody>
          <a:bodyPr wrap="square" rtlCol="0">
            <a:noAutofit/>
          </a:bodyPr>
          <a:lstStyle/>
          <a:p>
            <a:pPr algn="ctr">
              <a:spcBef>
                <a:spcPts val="1200"/>
              </a:spcBef>
              <a:spcAft>
                <a:spcPts val="1200"/>
              </a:spcAft>
            </a:pPr>
            <a:r>
              <a:rPr lang="en-US" sz="1600" b="1" dirty="0">
                <a:solidFill>
                  <a:srgbClr val="002060"/>
                </a:solidFill>
                <a:cs typeface="Calibri"/>
              </a:rPr>
              <a:t>(after teaching unit 3)</a:t>
            </a:r>
          </a:p>
        </p:txBody>
      </p:sp>
      <p:sp>
        <p:nvSpPr>
          <p:cNvPr id="48" name="Right Brace 47">
            <a:extLst>
              <a:ext uri="{FF2B5EF4-FFF2-40B4-BE49-F238E27FC236}">
                <a16:creationId xmlns:a16="http://schemas.microsoft.com/office/drawing/2014/main" id="{2DE640FD-C4D7-83E3-4734-0786799C8FE1}"/>
              </a:ext>
            </a:extLst>
          </p:cNvPr>
          <p:cNvSpPr/>
          <p:nvPr/>
        </p:nvSpPr>
        <p:spPr>
          <a:xfrm>
            <a:off x="4262121" y="2644190"/>
            <a:ext cx="496856" cy="2024842"/>
          </a:xfrm>
          <a:prstGeom prst="rightBrace">
            <a:avLst>
              <a:gd name="adj1" fmla="val 0"/>
              <a:gd name="adj2" fmla="val 50000"/>
            </a:avLst>
          </a:prstGeom>
          <a:noFill/>
          <a:ln w="28575">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350"/>
          </a:p>
        </p:txBody>
      </p:sp>
      <p:sp>
        <p:nvSpPr>
          <p:cNvPr id="49" name="TextBox 48">
            <a:extLst>
              <a:ext uri="{FF2B5EF4-FFF2-40B4-BE49-F238E27FC236}">
                <a16:creationId xmlns:a16="http://schemas.microsoft.com/office/drawing/2014/main" id="{D128FD35-D273-7F83-046B-EFD052CC658C}"/>
              </a:ext>
            </a:extLst>
          </p:cNvPr>
          <p:cNvSpPr txBox="1"/>
          <p:nvPr/>
        </p:nvSpPr>
        <p:spPr>
          <a:xfrm>
            <a:off x="4557282" y="2790375"/>
            <a:ext cx="1843857" cy="364891"/>
          </a:xfrm>
          <a:prstGeom prst="rect">
            <a:avLst/>
          </a:prstGeom>
          <a:noFill/>
        </p:spPr>
        <p:txBody>
          <a:bodyPr wrap="square" rtlCol="0">
            <a:noAutofit/>
          </a:bodyPr>
          <a:lstStyle/>
          <a:p>
            <a:pPr algn="ctr">
              <a:spcBef>
                <a:spcPts val="1200"/>
              </a:spcBef>
              <a:spcAft>
                <a:spcPts val="1200"/>
              </a:spcAft>
            </a:pPr>
            <a:r>
              <a:rPr lang="en-US" b="1" dirty="0">
                <a:solidFill>
                  <a:srgbClr val="002060"/>
                </a:solidFill>
                <a:cs typeface="Calibri"/>
              </a:rPr>
              <a:t>Student receive: </a:t>
            </a:r>
          </a:p>
        </p:txBody>
      </p:sp>
      <p:sp>
        <p:nvSpPr>
          <p:cNvPr id="50" name="TextBox 49">
            <a:extLst>
              <a:ext uri="{FF2B5EF4-FFF2-40B4-BE49-F238E27FC236}">
                <a16:creationId xmlns:a16="http://schemas.microsoft.com/office/drawing/2014/main" id="{AB725996-B3E6-7819-0CB8-345B6471A4A0}"/>
              </a:ext>
            </a:extLst>
          </p:cNvPr>
          <p:cNvSpPr txBox="1"/>
          <p:nvPr/>
        </p:nvSpPr>
        <p:spPr>
          <a:xfrm>
            <a:off x="6248736" y="2659187"/>
            <a:ext cx="2575414" cy="528855"/>
          </a:xfrm>
          <a:prstGeom prst="rect">
            <a:avLst/>
          </a:prstGeom>
          <a:noFill/>
        </p:spPr>
        <p:txBody>
          <a:bodyPr wrap="square" rtlCol="0">
            <a:noAutofit/>
          </a:bodyPr>
          <a:lstStyle/>
          <a:p>
            <a:pPr marL="180000" indent="-180000">
              <a:buFont typeface="Arial" panose="020B0604020202020204" pitchFamily="34" charset="0"/>
              <a:buChar char="•"/>
            </a:pPr>
            <a:r>
              <a:rPr lang="en-US" b="1" dirty="0">
                <a:solidFill>
                  <a:srgbClr val="002060"/>
                </a:solidFill>
                <a:cs typeface="Calibri"/>
              </a:rPr>
              <a:t>marks (</a:t>
            </a:r>
            <a:r>
              <a:rPr lang="en-US" b="1" dirty="0">
                <a:solidFill>
                  <a:srgbClr val="002060"/>
                </a:solidFill>
                <a:latin typeface="Calibri" panose="020F0502020204030204" pitchFamily="34" charset="0"/>
                <a:cs typeface="Calibri" panose="020F0502020204030204" pitchFamily="34" charset="0"/>
              </a:rPr>
              <a:t>√)</a:t>
            </a:r>
          </a:p>
          <a:p>
            <a:pPr marL="180000" indent="-180000">
              <a:buFont typeface="Arial" panose="020B0604020202020204" pitchFamily="34" charset="0"/>
              <a:buChar char="•"/>
            </a:pPr>
            <a:r>
              <a:rPr lang="en-US" b="1" dirty="0">
                <a:solidFill>
                  <a:srgbClr val="002060"/>
                </a:solidFill>
                <a:latin typeface="Calibri" panose="020F0502020204030204" pitchFamily="34" charset="0"/>
                <a:cs typeface="Calibri" panose="020F0502020204030204" pitchFamily="34" charset="0"/>
              </a:rPr>
              <a:t>improvement feedback</a:t>
            </a:r>
            <a:endParaRPr lang="en-US" b="1" dirty="0">
              <a:solidFill>
                <a:srgbClr val="002060"/>
              </a:solidFill>
              <a:cs typeface="Calibri"/>
            </a:endParaRPr>
          </a:p>
        </p:txBody>
      </p:sp>
      <p:grpSp>
        <p:nvGrpSpPr>
          <p:cNvPr id="64" name="Group 63">
            <a:extLst>
              <a:ext uri="{FF2B5EF4-FFF2-40B4-BE49-F238E27FC236}">
                <a16:creationId xmlns:a16="http://schemas.microsoft.com/office/drawing/2014/main" id="{4A240C22-3B9A-5851-F82C-85B82F5E040F}"/>
              </a:ext>
            </a:extLst>
          </p:cNvPr>
          <p:cNvGrpSpPr/>
          <p:nvPr/>
        </p:nvGrpSpPr>
        <p:grpSpPr>
          <a:xfrm>
            <a:off x="5232236" y="3450528"/>
            <a:ext cx="1685940" cy="1123856"/>
            <a:chOff x="4908013" y="3490027"/>
            <a:chExt cx="1685940" cy="1123856"/>
          </a:xfrm>
        </p:grpSpPr>
        <p:sp>
          <p:nvSpPr>
            <p:cNvPr id="53" name="Oval 52">
              <a:extLst>
                <a:ext uri="{FF2B5EF4-FFF2-40B4-BE49-F238E27FC236}">
                  <a16:creationId xmlns:a16="http://schemas.microsoft.com/office/drawing/2014/main" id="{C22D5FEB-9B70-9473-EB52-CB1D3F495FAD}"/>
                </a:ext>
              </a:extLst>
            </p:cNvPr>
            <p:cNvSpPr/>
            <p:nvPr/>
          </p:nvSpPr>
          <p:spPr>
            <a:xfrm>
              <a:off x="4908013" y="3490027"/>
              <a:ext cx="1685940" cy="1123856"/>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TextBox 53">
              <a:extLst>
                <a:ext uri="{FF2B5EF4-FFF2-40B4-BE49-F238E27FC236}">
                  <a16:creationId xmlns:a16="http://schemas.microsoft.com/office/drawing/2014/main" id="{DA56D64B-B040-CB1C-35DA-F8812620F1A6}"/>
                </a:ext>
              </a:extLst>
            </p:cNvPr>
            <p:cNvSpPr txBox="1"/>
            <p:nvPr/>
          </p:nvSpPr>
          <p:spPr>
            <a:xfrm>
              <a:off x="5077097" y="3642691"/>
              <a:ext cx="1395419" cy="764844"/>
            </a:xfrm>
            <a:prstGeom prst="rect">
              <a:avLst/>
            </a:prstGeom>
            <a:noFill/>
          </p:spPr>
          <p:txBody>
            <a:bodyPr wrap="square" rtlCol="0">
              <a:noAutofit/>
            </a:bodyPr>
            <a:lstStyle/>
            <a:p>
              <a:pPr algn="ctr"/>
              <a:r>
                <a:rPr lang="en-US" sz="1600" b="1" dirty="0">
                  <a:solidFill>
                    <a:srgbClr val="CE57C1"/>
                  </a:solidFill>
                  <a:cs typeface="Calibri"/>
                </a:rPr>
                <a:t>Student feels in control of their marks </a:t>
              </a:r>
            </a:p>
            <a:p>
              <a:pPr lvl="1" algn="just"/>
              <a:endParaRPr lang="en-US" sz="1600" b="1" dirty="0">
                <a:solidFill>
                  <a:srgbClr val="002060"/>
                </a:solidFill>
                <a:cs typeface="Calibri"/>
              </a:endParaRPr>
            </a:p>
          </p:txBody>
        </p:sp>
      </p:grpSp>
      <p:grpSp>
        <p:nvGrpSpPr>
          <p:cNvPr id="63" name="Group 62">
            <a:extLst>
              <a:ext uri="{FF2B5EF4-FFF2-40B4-BE49-F238E27FC236}">
                <a16:creationId xmlns:a16="http://schemas.microsoft.com/office/drawing/2014/main" id="{531A444E-27A3-7E03-9004-C497EF877970}"/>
              </a:ext>
            </a:extLst>
          </p:cNvPr>
          <p:cNvGrpSpPr/>
          <p:nvPr/>
        </p:nvGrpSpPr>
        <p:grpSpPr>
          <a:xfrm>
            <a:off x="7083995" y="3450528"/>
            <a:ext cx="1685940" cy="1123856"/>
            <a:chOff x="6801521" y="3502129"/>
            <a:chExt cx="1685940" cy="1123856"/>
          </a:xfrm>
        </p:grpSpPr>
        <p:sp>
          <p:nvSpPr>
            <p:cNvPr id="61" name="Oval 60">
              <a:extLst>
                <a:ext uri="{FF2B5EF4-FFF2-40B4-BE49-F238E27FC236}">
                  <a16:creationId xmlns:a16="http://schemas.microsoft.com/office/drawing/2014/main" id="{36B33F5F-F827-D0BB-1B66-5DE6AE9E9976}"/>
                </a:ext>
              </a:extLst>
            </p:cNvPr>
            <p:cNvSpPr/>
            <p:nvPr/>
          </p:nvSpPr>
          <p:spPr>
            <a:xfrm>
              <a:off x="6801521" y="3502129"/>
              <a:ext cx="1685940" cy="1123856"/>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2" name="TextBox 61">
              <a:extLst>
                <a:ext uri="{FF2B5EF4-FFF2-40B4-BE49-F238E27FC236}">
                  <a16:creationId xmlns:a16="http://schemas.microsoft.com/office/drawing/2014/main" id="{D5F3627B-812D-C82F-4FB8-BE7CA3223F98}"/>
                </a:ext>
              </a:extLst>
            </p:cNvPr>
            <p:cNvSpPr txBox="1"/>
            <p:nvPr/>
          </p:nvSpPr>
          <p:spPr>
            <a:xfrm>
              <a:off x="6881812" y="3664701"/>
              <a:ext cx="1529446" cy="764844"/>
            </a:xfrm>
            <a:prstGeom prst="rect">
              <a:avLst/>
            </a:prstGeom>
            <a:noFill/>
          </p:spPr>
          <p:txBody>
            <a:bodyPr wrap="square" rtlCol="0">
              <a:noAutofit/>
            </a:bodyPr>
            <a:lstStyle/>
            <a:p>
              <a:pPr algn="ctr"/>
              <a:r>
                <a:rPr lang="en-US" sz="1600" b="1" dirty="0">
                  <a:solidFill>
                    <a:srgbClr val="CE57C1"/>
                  </a:solidFill>
                  <a:cs typeface="Calibri"/>
                </a:rPr>
                <a:t>Positively influences their affectivity</a:t>
              </a:r>
            </a:p>
          </p:txBody>
        </p:sp>
      </p:grpSp>
      <p:sp>
        <p:nvSpPr>
          <p:cNvPr id="65" name="Arrow: Curved Right 64">
            <a:extLst>
              <a:ext uri="{FF2B5EF4-FFF2-40B4-BE49-F238E27FC236}">
                <a16:creationId xmlns:a16="http://schemas.microsoft.com/office/drawing/2014/main" id="{7BCE371F-3E8D-1B39-0F0D-6186A9C5D79C}"/>
              </a:ext>
            </a:extLst>
          </p:cNvPr>
          <p:cNvSpPr/>
          <p:nvPr/>
        </p:nvSpPr>
        <p:spPr>
          <a:xfrm rot="2416849">
            <a:off x="5226677" y="2950669"/>
            <a:ext cx="552255" cy="1172938"/>
          </a:xfrm>
          <a:prstGeom prst="curvedRightArrow">
            <a:avLst/>
          </a:prstGeom>
          <a:solidFill>
            <a:srgbClr val="9E43A4"/>
          </a:solidFill>
          <a:ln>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66" name="Arrow: Curved Right 65">
            <a:extLst>
              <a:ext uri="{FF2B5EF4-FFF2-40B4-BE49-F238E27FC236}">
                <a16:creationId xmlns:a16="http://schemas.microsoft.com/office/drawing/2014/main" id="{3CA39BD2-54A1-24F2-B736-40B8271EE1D6}"/>
              </a:ext>
            </a:extLst>
          </p:cNvPr>
          <p:cNvSpPr/>
          <p:nvPr/>
        </p:nvSpPr>
        <p:spPr>
          <a:xfrm rot="16551567">
            <a:off x="7047024" y="3899348"/>
            <a:ext cx="380820" cy="1252405"/>
          </a:xfrm>
          <a:prstGeom prst="curvedRightArrow">
            <a:avLst/>
          </a:prstGeom>
          <a:solidFill>
            <a:srgbClr val="9E43A4"/>
          </a:solidFill>
          <a:ln>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29400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1000"/>
                                        <p:tgtEl>
                                          <p:spTgt spid="32"/>
                                        </p:tgtEl>
                                      </p:cBhvr>
                                    </p:animEffect>
                                    <p:anim calcmode="lin" valueType="num">
                                      <p:cBhvr>
                                        <p:cTn id="35" dur="1000" fill="hold"/>
                                        <p:tgtEl>
                                          <p:spTgt spid="32"/>
                                        </p:tgtEl>
                                        <p:attrNameLst>
                                          <p:attrName>ppt_x</p:attrName>
                                        </p:attrNameLst>
                                      </p:cBhvr>
                                      <p:tavLst>
                                        <p:tav tm="0">
                                          <p:val>
                                            <p:strVal val="#ppt_x"/>
                                          </p:val>
                                        </p:tav>
                                        <p:tav tm="100000">
                                          <p:val>
                                            <p:strVal val="#ppt_x"/>
                                          </p:val>
                                        </p:tav>
                                      </p:tavLst>
                                    </p:anim>
                                    <p:anim calcmode="lin" valueType="num">
                                      <p:cBhvr>
                                        <p:cTn id="3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1000"/>
                                        <p:tgtEl>
                                          <p:spTgt spid="44"/>
                                        </p:tgtEl>
                                      </p:cBhvr>
                                    </p:animEffect>
                                    <p:anim calcmode="lin" valueType="num">
                                      <p:cBhvr>
                                        <p:cTn id="47" dur="1000" fill="hold"/>
                                        <p:tgtEl>
                                          <p:spTgt spid="44"/>
                                        </p:tgtEl>
                                        <p:attrNameLst>
                                          <p:attrName>ppt_x</p:attrName>
                                        </p:attrNameLst>
                                      </p:cBhvr>
                                      <p:tavLst>
                                        <p:tav tm="0">
                                          <p:val>
                                            <p:strVal val="#ppt_x"/>
                                          </p:val>
                                        </p:tav>
                                        <p:tav tm="100000">
                                          <p:val>
                                            <p:strVal val="#ppt_x"/>
                                          </p:val>
                                        </p:tav>
                                      </p:tavLst>
                                    </p:anim>
                                    <p:anim calcmode="lin" valueType="num">
                                      <p:cBhvr>
                                        <p:cTn id="4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1000"/>
                                        <p:tgtEl>
                                          <p:spTgt spid="45"/>
                                        </p:tgtEl>
                                      </p:cBhvr>
                                    </p:animEffect>
                                    <p:anim calcmode="lin" valueType="num">
                                      <p:cBhvr>
                                        <p:cTn id="59" dur="1000" fill="hold"/>
                                        <p:tgtEl>
                                          <p:spTgt spid="45"/>
                                        </p:tgtEl>
                                        <p:attrNameLst>
                                          <p:attrName>ppt_x</p:attrName>
                                        </p:attrNameLst>
                                      </p:cBhvr>
                                      <p:tavLst>
                                        <p:tav tm="0">
                                          <p:val>
                                            <p:strVal val="#ppt_x"/>
                                          </p:val>
                                        </p:tav>
                                        <p:tav tm="100000">
                                          <p:val>
                                            <p:strVal val="#ppt_x"/>
                                          </p:val>
                                        </p:tav>
                                      </p:tavLst>
                                    </p:anim>
                                    <p:anim calcmode="lin" valueType="num">
                                      <p:cBhvr>
                                        <p:cTn id="60"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1000"/>
                                        <p:tgtEl>
                                          <p:spTgt spid="38"/>
                                        </p:tgtEl>
                                      </p:cBhvr>
                                    </p:animEffect>
                                    <p:anim calcmode="lin" valueType="num">
                                      <p:cBhvr>
                                        <p:cTn id="66" dur="1000" fill="hold"/>
                                        <p:tgtEl>
                                          <p:spTgt spid="38"/>
                                        </p:tgtEl>
                                        <p:attrNameLst>
                                          <p:attrName>ppt_x</p:attrName>
                                        </p:attrNameLst>
                                      </p:cBhvr>
                                      <p:tavLst>
                                        <p:tav tm="0">
                                          <p:val>
                                            <p:strVal val="#ppt_x"/>
                                          </p:val>
                                        </p:tav>
                                        <p:tav tm="100000">
                                          <p:val>
                                            <p:strVal val="#ppt_x"/>
                                          </p:val>
                                        </p:tav>
                                      </p:tavLst>
                                    </p:anim>
                                    <p:anim calcmode="lin" valueType="num">
                                      <p:cBhvr>
                                        <p:cTn id="67" dur="1000" fill="hold"/>
                                        <p:tgtEl>
                                          <p:spTgt spid="3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1000"/>
                                        <p:tgtEl>
                                          <p:spTgt spid="47"/>
                                        </p:tgtEl>
                                      </p:cBhvr>
                                    </p:animEffect>
                                    <p:anim calcmode="lin" valueType="num">
                                      <p:cBhvr>
                                        <p:cTn id="71" dur="1000" fill="hold"/>
                                        <p:tgtEl>
                                          <p:spTgt spid="47"/>
                                        </p:tgtEl>
                                        <p:attrNameLst>
                                          <p:attrName>ppt_x</p:attrName>
                                        </p:attrNameLst>
                                      </p:cBhvr>
                                      <p:tavLst>
                                        <p:tav tm="0">
                                          <p:val>
                                            <p:strVal val="#ppt_x"/>
                                          </p:val>
                                        </p:tav>
                                        <p:tav tm="100000">
                                          <p:val>
                                            <p:strVal val="#ppt_x"/>
                                          </p:val>
                                        </p:tav>
                                      </p:tavLst>
                                    </p:anim>
                                    <p:anim calcmode="lin" valueType="num">
                                      <p:cBhvr>
                                        <p:cTn id="72"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1000"/>
                                        <p:tgtEl>
                                          <p:spTgt spid="48"/>
                                        </p:tgtEl>
                                      </p:cBhvr>
                                    </p:animEffect>
                                    <p:anim calcmode="lin" valueType="num">
                                      <p:cBhvr>
                                        <p:cTn id="78" dur="1000" fill="hold"/>
                                        <p:tgtEl>
                                          <p:spTgt spid="48"/>
                                        </p:tgtEl>
                                        <p:attrNameLst>
                                          <p:attrName>ppt_x</p:attrName>
                                        </p:attrNameLst>
                                      </p:cBhvr>
                                      <p:tavLst>
                                        <p:tav tm="0">
                                          <p:val>
                                            <p:strVal val="#ppt_x"/>
                                          </p:val>
                                        </p:tav>
                                        <p:tav tm="100000">
                                          <p:val>
                                            <p:strVal val="#ppt_x"/>
                                          </p:val>
                                        </p:tav>
                                      </p:tavLst>
                                    </p:anim>
                                    <p:anim calcmode="lin" valueType="num">
                                      <p:cBhvr>
                                        <p:cTn id="79" dur="1000" fill="hold"/>
                                        <p:tgtEl>
                                          <p:spTgt spid="4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1000"/>
                                        <p:tgtEl>
                                          <p:spTgt spid="49"/>
                                        </p:tgtEl>
                                      </p:cBhvr>
                                    </p:animEffect>
                                    <p:anim calcmode="lin" valueType="num">
                                      <p:cBhvr>
                                        <p:cTn id="83" dur="1000" fill="hold"/>
                                        <p:tgtEl>
                                          <p:spTgt spid="49"/>
                                        </p:tgtEl>
                                        <p:attrNameLst>
                                          <p:attrName>ppt_x</p:attrName>
                                        </p:attrNameLst>
                                      </p:cBhvr>
                                      <p:tavLst>
                                        <p:tav tm="0">
                                          <p:val>
                                            <p:strVal val="#ppt_x"/>
                                          </p:val>
                                        </p:tav>
                                        <p:tav tm="100000">
                                          <p:val>
                                            <p:strVal val="#ppt_x"/>
                                          </p:val>
                                        </p:tav>
                                      </p:tavLst>
                                    </p:anim>
                                    <p:anim calcmode="lin" valueType="num">
                                      <p:cBhvr>
                                        <p:cTn id="8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1000"/>
                                        <p:tgtEl>
                                          <p:spTgt spid="50"/>
                                        </p:tgtEl>
                                      </p:cBhvr>
                                    </p:animEffect>
                                    <p:anim calcmode="lin" valueType="num">
                                      <p:cBhvr>
                                        <p:cTn id="90" dur="1000" fill="hold"/>
                                        <p:tgtEl>
                                          <p:spTgt spid="50"/>
                                        </p:tgtEl>
                                        <p:attrNameLst>
                                          <p:attrName>ppt_x</p:attrName>
                                        </p:attrNameLst>
                                      </p:cBhvr>
                                      <p:tavLst>
                                        <p:tav tm="0">
                                          <p:val>
                                            <p:strVal val="#ppt_x"/>
                                          </p:val>
                                        </p:tav>
                                        <p:tav tm="100000">
                                          <p:val>
                                            <p:strVal val="#ppt_x"/>
                                          </p:val>
                                        </p:tav>
                                      </p:tavLst>
                                    </p:anim>
                                    <p:anim calcmode="lin" valueType="num">
                                      <p:cBhvr>
                                        <p:cTn id="9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fade">
                                      <p:cBhvr>
                                        <p:cTn id="96" dur="1000"/>
                                        <p:tgtEl>
                                          <p:spTgt spid="65"/>
                                        </p:tgtEl>
                                      </p:cBhvr>
                                    </p:animEffect>
                                    <p:anim calcmode="lin" valueType="num">
                                      <p:cBhvr>
                                        <p:cTn id="97" dur="1000" fill="hold"/>
                                        <p:tgtEl>
                                          <p:spTgt spid="65"/>
                                        </p:tgtEl>
                                        <p:attrNameLst>
                                          <p:attrName>ppt_x</p:attrName>
                                        </p:attrNameLst>
                                      </p:cBhvr>
                                      <p:tavLst>
                                        <p:tav tm="0">
                                          <p:val>
                                            <p:strVal val="#ppt_x"/>
                                          </p:val>
                                        </p:tav>
                                        <p:tav tm="100000">
                                          <p:val>
                                            <p:strVal val="#ppt_x"/>
                                          </p:val>
                                        </p:tav>
                                      </p:tavLst>
                                    </p:anim>
                                    <p:anim calcmode="lin" valueType="num">
                                      <p:cBhvr>
                                        <p:cTn id="98" dur="1000" fill="hold"/>
                                        <p:tgtEl>
                                          <p:spTgt spid="65"/>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fade">
                                      <p:cBhvr>
                                        <p:cTn id="101" dur="1000"/>
                                        <p:tgtEl>
                                          <p:spTgt spid="64"/>
                                        </p:tgtEl>
                                      </p:cBhvr>
                                    </p:animEffect>
                                    <p:anim calcmode="lin" valueType="num">
                                      <p:cBhvr>
                                        <p:cTn id="102" dur="1000" fill="hold"/>
                                        <p:tgtEl>
                                          <p:spTgt spid="64"/>
                                        </p:tgtEl>
                                        <p:attrNameLst>
                                          <p:attrName>ppt_x</p:attrName>
                                        </p:attrNameLst>
                                      </p:cBhvr>
                                      <p:tavLst>
                                        <p:tav tm="0">
                                          <p:val>
                                            <p:strVal val="#ppt_x"/>
                                          </p:val>
                                        </p:tav>
                                        <p:tav tm="100000">
                                          <p:val>
                                            <p:strVal val="#ppt_x"/>
                                          </p:val>
                                        </p:tav>
                                      </p:tavLst>
                                    </p:anim>
                                    <p:anim calcmode="lin" valueType="num">
                                      <p:cBhvr>
                                        <p:cTn id="103"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fade">
                                      <p:cBhvr>
                                        <p:cTn id="108" dur="1000"/>
                                        <p:tgtEl>
                                          <p:spTgt spid="66"/>
                                        </p:tgtEl>
                                      </p:cBhvr>
                                    </p:animEffect>
                                    <p:anim calcmode="lin" valueType="num">
                                      <p:cBhvr>
                                        <p:cTn id="109" dur="1000" fill="hold"/>
                                        <p:tgtEl>
                                          <p:spTgt spid="66"/>
                                        </p:tgtEl>
                                        <p:attrNameLst>
                                          <p:attrName>ppt_x</p:attrName>
                                        </p:attrNameLst>
                                      </p:cBhvr>
                                      <p:tavLst>
                                        <p:tav tm="0">
                                          <p:val>
                                            <p:strVal val="#ppt_x"/>
                                          </p:val>
                                        </p:tav>
                                        <p:tav tm="100000">
                                          <p:val>
                                            <p:strVal val="#ppt_x"/>
                                          </p:val>
                                        </p:tav>
                                      </p:tavLst>
                                    </p:anim>
                                    <p:anim calcmode="lin" valueType="num">
                                      <p:cBhvr>
                                        <p:cTn id="110" dur="1000" fill="hold"/>
                                        <p:tgtEl>
                                          <p:spTgt spid="66"/>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63"/>
                                        </p:tgtEl>
                                        <p:attrNameLst>
                                          <p:attrName>style.visibility</p:attrName>
                                        </p:attrNameLst>
                                      </p:cBhvr>
                                      <p:to>
                                        <p:strVal val="visible"/>
                                      </p:to>
                                    </p:set>
                                    <p:animEffect transition="in" filter="fade">
                                      <p:cBhvr>
                                        <p:cTn id="113" dur="1000"/>
                                        <p:tgtEl>
                                          <p:spTgt spid="63"/>
                                        </p:tgtEl>
                                      </p:cBhvr>
                                    </p:animEffect>
                                    <p:anim calcmode="lin" valueType="num">
                                      <p:cBhvr>
                                        <p:cTn id="114" dur="1000" fill="hold"/>
                                        <p:tgtEl>
                                          <p:spTgt spid="63"/>
                                        </p:tgtEl>
                                        <p:attrNameLst>
                                          <p:attrName>ppt_x</p:attrName>
                                        </p:attrNameLst>
                                      </p:cBhvr>
                                      <p:tavLst>
                                        <p:tav tm="0">
                                          <p:val>
                                            <p:strVal val="#ppt_x"/>
                                          </p:val>
                                        </p:tav>
                                        <p:tav tm="100000">
                                          <p:val>
                                            <p:strVal val="#ppt_x"/>
                                          </p:val>
                                        </p:tav>
                                      </p:tavLst>
                                    </p:anim>
                                    <p:anim calcmode="lin" valueType="num">
                                      <p:cBhvr>
                                        <p:cTn id="115"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24" grpId="0"/>
      <p:bldP spid="31" grpId="0"/>
      <p:bldP spid="38" grpId="0"/>
      <p:bldP spid="44" grpId="0"/>
      <p:bldP spid="45" grpId="0"/>
      <p:bldP spid="47" grpId="0"/>
      <p:bldP spid="48" grpId="0" animBg="1"/>
      <p:bldP spid="49" grpId="0"/>
      <p:bldP spid="50" grpId="0"/>
      <p:bldP spid="65" grpId="0" animBg="1"/>
      <p:bldP spid="6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8185-95EF-16BF-817B-1E950BFCD7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AA4F94-6EB8-5C9F-3B60-2EC7A56EC009}"/>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19C7AFB-F058-9B06-0ED9-B21CA05EE52F}"/>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8</a:t>
            </a:fld>
            <a:endParaRPr lang="en-GB" sz="1200" dirty="0">
              <a:solidFill>
                <a:schemeClr val="bg2">
                  <a:lumMod val="50000"/>
                </a:schemeClr>
              </a:solidFill>
            </a:endParaRPr>
          </a:p>
        </p:txBody>
      </p:sp>
      <p:sp>
        <p:nvSpPr>
          <p:cNvPr id="4" name="TextBox 3">
            <a:extLst>
              <a:ext uri="{FF2B5EF4-FFF2-40B4-BE49-F238E27FC236}">
                <a16:creationId xmlns:a16="http://schemas.microsoft.com/office/drawing/2014/main" id="{150EAEDE-1537-EF4F-C1A3-698452D5BE09}"/>
              </a:ext>
            </a:extLst>
          </p:cNvPr>
          <p:cNvSpPr txBox="1"/>
          <p:nvPr/>
        </p:nvSpPr>
        <p:spPr>
          <a:xfrm>
            <a:off x="489790" y="793186"/>
            <a:ext cx="2353733" cy="640433"/>
          </a:xfrm>
          <a:prstGeom prst="rect">
            <a:avLst/>
          </a:prstGeom>
          <a:noFill/>
        </p:spPr>
        <p:txBody>
          <a:bodyPr wrap="square" rtlCol="0">
            <a:noAutofit/>
          </a:bodyPr>
          <a:lstStyle/>
          <a:p>
            <a:r>
              <a:rPr lang="en-GB" b="1" cap="all" dirty="0">
                <a:solidFill>
                  <a:srgbClr val="002060"/>
                </a:solidFill>
                <a:cs typeface="Calibri"/>
              </a:rPr>
              <a:t>Student needs:</a:t>
            </a:r>
          </a:p>
          <a:p>
            <a:r>
              <a:rPr lang="en-GB" b="1" cap="all" dirty="0">
                <a:solidFill>
                  <a:srgbClr val="002060"/>
                </a:solidFill>
                <a:cs typeface="Calibri"/>
              </a:rPr>
              <a:t>Teacher challenge:</a:t>
            </a:r>
            <a:endParaRPr lang="en-GB" b="1" cap="all" dirty="0">
              <a:solidFill>
                <a:srgbClr val="CE57C1"/>
              </a:solidFill>
              <a:cs typeface="Calibri"/>
            </a:endParaRPr>
          </a:p>
        </p:txBody>
      </p:sp>
      <p:sp>
        <p:nvSpPr>
          <p:cNvPr id="56" name="TextBox 55">
            <a:extLst>
              <a:ext uri="{FF2B5EF4-FFF2-40B4-BE49-F238E27FC236}">
                <a16:creationId xmlns:a16="http://schemas.microsoft.com/office/drawing/2014/main" id="{2CD306B3-BE76-86A9-43AA-2403326AD152}"/>
              </a:ext>
            </a:extLst>
          </p:cNvPr>
          <p:cNvSpPr txBox="1"/>
          <p:nvPr/>
        </p:nvSpPr>
        <p:spPr>
          <a:xfrm>
            <a:off x="2678248" y="883404"/>
            <a:ext cx="3539067" cy="445611"/>
          </a:xfrm>
          <a:prstGeom prst="rect">
            <a:avLst/>
          </a:prstGeom>
          <a:noFill/>
        </p:spPr>
        <p:txBody>
          <a:bodyPr wrap="square" rtlCol="0">
            <a:noAutofit/>
          </a:bodyPr>
          <a:lstStyle/>
          <a:p>
            <a:pPr algn="ctr">
              <a:spcBef>
                <a:spcPts val="600"/>
              </a:spcBef>
              <a:spcAft>
                <a:spcPts val="600"/>
              </a:spcAft>
            </a:pPr>
            <a:r>
              <a:rPr lang="en-GB" b="1" cap="all" dirty="0">
                <a:solidFill>
                  <a:srgbClr val="CE57C1"/>
                </a:solidFill>
                <a:cs typeface="Calibri"/>
              </a:rPr>
              <a:t>Training of podcast creation</a:t>
            </a:r>
          </a:p>
        </p:txBody>
      </p:sp>
      <p:sp>
        <p:nvSpPr>
          <p:cNvPr id="6" name="Title 1">
            <a:extLst>
              <a:ext uri="{FF2B5EF4-FFF2-40B4-BE49-F238E27FC236}">
                <a16:creationId xmlns:a16="http://schemas.microsoft.com/office/drawing/2014/main" id="{42A5B957-6D6B-EB24-C8C1-987A0992087F}"/>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S1: PREPARING THE WAY TO MEDIATION </a:t>
            </a:r>
          </a:p>
        </p:txBody>
      </p:sp>
      <p:sp>
        <p:nvSpPr>
          <p:cNvPr id="10" name="TextBox 9">
            <a:extLst>
              <a:ext uri="{FF2B5EF4-FFF2-40B4-BE49-F238E27FC236}">
                <a16:creationId xmlns:a16="http://schemas.microsoft.com/office/drawing/2014/main" id="{33BFEA44-DB2D-0BD7-9340-4F84D57DE7FA}"/>
              </a:ext>
            </a:extLst>
          </p:cNvPr>
          <p:cNvSpPr txBox="1"/>
          <p:nvPr/>
        </p:nvSpPr>
        <p:spPr>
          <a:xfrm>
            <a:off x="6155268" y="762713"/>
            <a:ext cx="2853822" cy="619176"/>
          </a:xfrm>
          <a:prstGeom prst="rect">
            <a:avLst/>
          </a:prstGeom>
          <a:noFill/>
        </p:spPr>
        <p:txBody>
          <a:bodyPr wrap="square" rtlCol="0">
            <a:noAutofit/>
          </a:bodyPr>
          <a:lstStyle/>
          <a:p>
            <a:pPr marL="180000" indent="-180000">
              <a:buFont typeface="Arial" panose="020B0604020202020204" pitchFamily="34" charset="0"/>
              <a:buChar char="•"/>
            </a:pPr>
            <a:r>
              <a:rPr lang="en-GB" sz="1700" b="1" dirty="0">
                <a:solidFill>
                  <a:srgbClr val="CE57C1"/>
                </a:solidFill>
                <a:cs typeface="Calibri"/>
              </a:rPr>
              <a:t>Script part</a:t>
            </a:r>
          </a:p>
          <a:p>
            <a:pPr marL="180000" indent="-180000">
              <a:buFont typeface="Arial" panose="020B0604020202020204" pitchFamily="34" charset="0"/>
              <a:buChar char="•"/>
            </a:pPr>
            <a:r>
              <a:rPr lang="en-GB" sz="1700" b="1" dirty="0">
                <a:solidFill>
                  <a:srgbClr val="CE57C1"/>
                </a:solidFill>
                <a:cs typeface="Calibri"/>
              </a:rPr>
              <a:t>Recording and editing part</a:t>
            </a:r>
          </a:p>
        </p:txBody>
      </p:sp>
      <p:sp>
        <p:nvSpPr>
          <p:cNvPr id="14" name="Rectangle 13">
            <a:extLst>
              <a:ext uri="{FF2B5EF4-FFF2-40B4-BE49-F238E27FC236}">
                <a16:creationId xmlns:a16="http://schemas.microsoft.com/office/drawing/2014/main" id="{84CEA25C-344E-9B1C-A003-DBF2200483E0}"/>
              </a:ext>
            </a:extLst>
          </p:cNvPr>
          <p:cNvSpPr/>
          <p:nvPr/>
        </p:nvSpPr>
        <p:spPr>
          <a:xfrm>
            <a:off x="196948" y="1573329"/>
            <a:ext cx="8757138" cy="3250746"/>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TextBox 17">
            <a:extLst>
              <a:ext uri="{FF2B5EF4-FFF2-40B4-BE49-F238E27FC236}">
                <a16:creationId xmlns:a16="http://schemas.microsoft.com/office/drawing/2014/main" id="{0FCFF9E2-7409-935C-DC67-1E8D2DBD8968}"/>
              </a:ext>
            </a:extLst>
          </p:cNvPr>
          <p:cNvSpPr txBox="1"/>
          <p:nvPr/>
        </p:nvSpPr>
        <p:spPr>
          <a:xfrm>
            <a:off x="313227" y="1658981"/>
            <a:ext cx="4730042" cy="364891"/>
          </a:xfrm>
          <a:prstGeom prst="rect">
            <a:avLst/>
          </a:prstGeom>
          <a:noFill/>
        </p:spPr>
        <p:txBody>
          <a:bodyPr wrap="square" rtlCol="0">
            <a:noAutofit/>
          </a:bodyPr>
          <a:lstStyle/>
          <a:p>
            <a:pPr algn="ctr">
              <a:spcBef>
                <a:spcPts val="1200"/>
              </a:spcBef>
              <a:spcAft>
                <a:spcPts val="1200"/>
              </a:spcAft>
            </a:pPr>
            <a:r>
              <a:rPr lang="en-US" sz="2000" b="1" cap="all" dirty="0">
                <a:solidFill>
                  <a:srgbClr val="0070C0"/>
                </a:solidFill>
                <a:cs typeface="Calibri"/>
              </a:rPr>
              <a:t>WORK IN PAIRS - Cooperative learning:</a:t>
            </a:r>
          </a:p>
        </p:txBody>
      </p:sp>
      <p:grpSp>
        <p:nvGrpSpPr>
          <p:cNvPr id="16" name="Group 15">
            <a:extLst>
              <a:ext uri="{FF2B5EF4-FFF2-40B4-BE49-F238E27FC236}">
                <a16:creationId xmlns:a16="http://schemas.microsoft.com/office/drawing/2014/main" id="{62600376-F6E4-C282-26A4-838003036463}"/>
              </a:ext>
            </a:extLst>
          </p:cNvPr>
          <p:cNvGrpSpPr/>
          <p:nvPr/>
        </p:nvGrpSpPr>
        <p:grpSpPr>
          <a:xfrm>
            <a:off x="330268" y="2232296"/>
            <a:ext cx="1414520" cy="961871"/>
            <a:chOff x="330268" y="2706429"/>
            <a:chExt cx="1414520" cy="961871"/>
          </a:xfrm>
        </p:grpSpPr>
        <p:sp>
          <p:nvSpPr>
            <p:cNvPr id="20" name="TextBox 19">
              <a:extLst>
                <a:ext uri="{FF2B5EF4-FFF2-40B4-BE49-F238E27FC236}">
                  <a16:creationId xmlns:a16="http://schemas.microsoft.com/office/drawing/2014/main" id="{28983EF7-C1E7-872F-3ED7-3634874BB13A}"/>
                </a:ext>
              </a:extLst>
            </p:cNvPr>
            <p:cNvSpPr txBox="1"/>
            <p:nvPr/>
          </p:nvSpPr>
          <p:spPr>
            <a:xfrm>
              <a:off x="400980" y="2852016"/>
              <a:ext cx="1269947" cy="670695"/>
            </a:xfrm>
            <a:prstGeom prst="rect">
              <a:avLst/>
            </a:prstGeom>
            <a:noFill/>
          </p:spPr>
          <p:txBody>
            <a:bodyPr wrap="square" rtlCol="0">
              <a:noAutofit/>
            </a:bodyPr>
            <a:lstStyle/>
            <a:p>
              <a:pPr algn="ctr"/>
              <a:r>
                <a:rPr lang="en-US" sz="2000" b="1" dirty="0">
                  <a:solidFill>
                    <a:srgbClr val="002060"/>
                  </a:solidFill>
                  <a:cs typeface="Calibri"/>
                </a:rPr>
                <a:t>SCRIPT TRAINING</a:t>
              </a:r>
            </a:p>
          </p:txBody>
        </p:sp>
        <p:sp>
          <p:nvSpPr>
            <p:cNvPr id="21" name="Oval 20">
              <a:extLst>
                <a:ext uri="{FF2B5EF4-FFF2-40B4-BE49-F238E27FC236}">
                  <a16:creationId xmlns:a16="http://schemas.microsoft.com/office/drawing/2014/main" id="{8D5B9645-BFC4-7C7E-E083-03FEB32534BC}"/>
                </a:ext>
              </a:extLst>
            </p:cNvPr>
            <p:cNvSpPr/>
            <p:nvPr/>
          </p:nvSpPr>
          <p:spPr>
            <a:xfrm>
              <a:off x="330268" y="2706429"/>
              <a:ext cx="1414520" cy="961871"/>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24" name="TextBox 23">
            <a:extLst>
              <a:ext uri="{FF2B5EF4-FFF2-40B4-BE49-F238E27FC236}">
                <a16:creationId xmlns:a16="http://schemas.microsoft.com/office/drawing/2014/main" id="{22A48E0E-2937-638D-8F43-2B4EFA747010}"/>
              </a:ext>
            </a:extLst>
          </p:cNvPr>
          <p:cNvSpPr txBox="1"/>
          <p:nvPr/>
        </p:nvSpPr>
        <p:spPr>
          <a:xfrm>
            <a:off x="2070657" y="2157585"/>
            <a:ext cx="1742823" cy="364891"/>
          </a:xfrm>
          <a:prstGeom prst="rect">
            <a:avLst/>
          </a:prstGeom>
          <a:noFill/>
        </p:spPr>
        <p:txBody>
          <a:bodyPr wrap="square" rtlCol="0">
            <a:noAutofit/>
          </a:bodyPr>
          <a:lstStyle/>
          <a:p>
            <a:pPr algn="ctr"/>
            <a:r>
              <a:rPr lang="en-US" sz="2000" b="1" cap="all" dirty="0">
                <a:solidFill>
                  <a:srgbClr val="CE57C1"/>
                </a:solidFill>
                <a:cs typeface="Calibri"/>
              </a:rPr>
              <a:t>WRITING CW</a:t>
            </a:r>
            <a:r>
              <a:rPr lang="en-US" sz="2000" b="1" cap="all" dirty="0">
                <a:solidFill>
                  <a:srgbClr val="002060"/>
                </a:solidFill>
                <a:cs typeface="Calibri"/>
              </a:rPr>
              <a:t>:</a:t>
            </a:r>
          </a:p>
          <a:p>
            <a:pPr marL="180000" indent="-180000" algn="ctr">
              <a:buFont typeface="Arial" panose="020B0604020202020204" pitchFamily="34" charset="0"/>
              <a:buChar char="•"/>
            </a:pPr>
            <a:r>
              <a:rPr lang="en-US" sz="2000" b="1" dirty="0">
                <a:solidFill>
                  <a:srgbClr val="002060"/>
                </a:solidFill>
                <a:cs typeface="Calibri"/>
              </a:rPr>
              <a:t>Task 1</a:t>
            </a:r>
          </a:p>
          <a:p>
            <a:pPr marL="180000" indent="-180000" algn="ctr">
              <a:buFont typeface="Arial" panose="020B0604020202020204" pitchFamily="34" charset="0"/>
              <a:buChar char="•"/>
            </a:pPr>
            <a:r>
              <a:rPr lang="en-US" sz="2000" b="1" dirty="0">
                <a:solidFill>
                  <a:srgbClr val="002060"/>
                </a:solidFill>
                <a:cs typeface="Calibri"/>
              </a:rPr>
              <a:t>Task 2</a:t>
            </a:r>
          </a:p>
          <a:p>
            <a:pPr marL="180000" indent="-180000" algn="ctr">
              <a:buFont typeface="Arial" panose="020B0604020202020204" pitchFamily="34" charset="0"/>
              <a:buChar char="•"/>
            </a:pPr>
            <a:r>
              <a:rPr lang="en-US" sz="2000" b="1" dirty="0">
                <a:solidFill>
                  <a:srgbClr val="002060"/>
                </a:solidFill>
                <a:cs typeface="Calibri"/>
              </a:rPr>
              <a:t>Task 3</a:t>
            </a:r>
          </a:p>
        </p:txBody>
      </p:sp>
      <p:sp>
        <p:nvSpPr>
          <p:cNvPr id="49" name="TextBox 48">
            <a:extLst>
              <a:ext uri="{FF2B5EF4-FFF2-40B4-BE49-F238E27FC236}">
                <a16:creationId xmlns:a16="http://schemas.microsoft.com/office/drawing/2014/main" id="{D71A0A6A-7725-4498-AE9E-9D9994650ADD}"/>
              </a:ext>
            </a:extLst>
          </p:cNvPr>
          <p:cNvSpPr txBox="1"/>
          <p:nvPr/>
        </p:nvSpPr>
        <p:spPr>
          <a:xfrm>
            <a:off x="3996270" y="2454689"/>
            <a:ext cx="1540769" cy="679287"/>
          </a:xfrm>
          <a:prstGeom prst="rect">
            <a:avLst/>
          </a:prstGeom>
          <a:noFill/>
        </p:spPr>
        <p:txBody>
          <a:bodyPr wrap="square" rtlCol="0">
            <a:noAutofit/>
          </a:bodyPr>
          <a:lstStyle/>
          <a:p>
            <a:pPr algn="ctr"/>
            <a:r>
              <a:rPr lang="en-US" sz="2000" b="1" dirty="0">
                <a:solidFill>
                  <a:srgbClr val="CE57C1"/>
                </a:solidFill>
                <a:cs typeface="Calibri"/>
              </a:rPr>
              <a:t>Trial podcast</a:t>
            </a:r>
          </a:p>
          <a:p>
            <a:pPr algn="ctr"/>
            <a:r>
              <a:rPr lang="en-US" sz="2000" b="1" dirty="0">
                <a:solidFill>
                  <a:srgbClr val="CE57C1"/>
                </a:solidFill>
                <a:cs typeface="Calibri"/>
              </a:rPr>
              <a:t>Trial podcast</a:t>
            </a:r>
          </a:p>
          <a:p>
            <a:pPr algn="ctr"/>
            <a:endParaRPr lang="en-US" b="1" dirty="0">
              <a:solidFill>
                <a:srgbClr val="002060"/>
              </a:solidFill>
              <a:cs typeface="Calibri"/>
            </a:endParaRPr>
          </a:p>
        </p:txBody>
      </p:sp>
      <p:grpSp>
        <p:nvGrpSpPr>
          <p:cNvPr id="17" name="Group 16">
            <a:extLst>
              <a:ext uri="{FF2B5EF4-FFF2-40B4-BE49-F238E27FC236}">
                <a16:creationId xmlns:a16="http://schemas.microsoft.com/office/drawing/2014/main" id="{7561DA10-6D93-0EB6-4693-F60B577258E3}"/>
              </a:ext>
            </a:extLst>
          </p:cNvPr>
          <p:cNvGrpSpPr/>
          <p:nvPr/>
        </p:nvGrpSpPr>
        <p:grpSpPr>
          <a:xfrm>
            <a:off x="5374345" y="3618442"/>
            <a:ext cx="1685940" cy="1123856"/>
            <a:chOff x="4109866" y="3741711"/>
            <a:chExt cx="1685940" cy="1123856"/>
          </a:xfrm>
        </p:grpSpPr>
        <p:sp>
          <p:nvSpPr>
            <p:cNvPr id="53" name="Oval 52">
              <a:extLst>
                <a:ext uri="{FF2B5EF4-FFF2-40B4-BE49-F238E27FC236}">
                  <a16:creationId xmlns:a16="http://schemas.microsoft.com/office/drawing/2014/main" id="{A6C47FB8-DDB4-3026-7F1D-193A2EDC3926}"/>
                </a:ext>
              </a:extLst>
            </p:cNvPr>
            <p:cNvSpPr/>
            <p:nvPr/>
          </p:nvSpPr>
          <p:spPr>
            <a:xfrm>
              <a:off x="4109866" y="3741711"/>
              <a:ext cx="1685940" cy="1123856"/>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TextBox 53">
              <a:extLst>
                <a:ext uri="{FF2B5EF4-FFF2-40B4-BE49-F238E27FC236}">
                  <a16:creationId xmlns:a16="http://schemas.microsoft.com/office/drawing/2014/main" id="{CE404B2A-5488-06B1-A819-5C854BE751F5}"/>
                </a:ext>
              </a:extLst>
            </p:cNvPr>
            <p:cNvSpPr txBox="1"/>
            <p:nvPr/>
          </p:nvSpPr>
          <p:spPr>
            <a:xfrm>
              <a:off x="4194408" y="3921217"/>
              <a:ext cx="1516856" cy="764844"/>
            </a:xfrm>
            <a:prstGeom prst="rect">
              <a:avLst/>
            </a:prstGeom>
            <a:noFill/>
          </p:spPr>
          <p:txBody>
            <a:bodyPr wrap="square" rtlCol="0">
              <a:noAutofit/>
            </a:bodyPr>
            <a:lstStyle/>
            <a:p>
              <a:pPr algn="ctr"/>
              <a:r>
                <a:rPr lang="en-US" sz="1600" b="1" dirty="0">
                  <a:solidFill>
                    <a:srgbClr val="CE57C1"/>
                  </a:solidFill>
                  <a:cs typeface="Calibri"/>
                </a:rPr>
                <a:t>Student feels in control of the podcast task </a:t>
              </a:r>
            </a:p>
            <a:p>
              <a:pPr lvl="1" algn="just"/>
              <a:endParaRPr lang="en-US" sz="1600" b="1" dirty="0">
                <a:solidFill>
                  <a:srgbClr val="002060"/>
                </a:solidFill>
                <a:cs typeface="Calibri"/>
              </a:endParaRPr>
            </a:p>
          </p:txBody>
        </p:sp>
      </p:grpSp>
      <p:grpSp>
        <p:nvGrpSpPr>
          <p:cNvPr id="19" name="Group 18">
            <a:extLst>
              <a:ext uri="{FF2B5EF4-FFF2-40B4-BE49-F238E27FC236}">
                <a16:creationId xmlns:a16="http://schemas.microsoft.com/office/drawing/2014/main" id="{370B89AE-A1A2-0194-E9D5-01C82F9FC894}"/>
              </a:ext>
            </a:extLst>
          </p:cNvPr>
          <p:cNvGrpSpPr/>
          <p:nvPr/>
        </p:nvGrpSpPr>
        <p:grpSpPr>
          <a:xfrm>
            <a:off x="7156022" y="3374901"/>
            <a:ext cx="1685940" cy="1081675"/>
            <a:chOff x="5746083" y="3603211"/>
            <a:chExt cx="1685940" cy="1081675"/>
          </a:xfrm>
        </p:grpSpPr>
        <p:sp>
          <p:nvSpPr>
            <p:cNvPr id="61" name="Oval 60">
              <a:extLst>
                <a:ext uri="{FF2B5EF4-FFF2-40B4-BE49-F238E27FC236}">
                  <a16:creationId xmlns:a16="http://schemas.microsoft.com/office/drawing/2014/main" id="{2B48B48B-728A-3253-ACC8-9F1B4FDE6385}"/>
                </a:ext>
              </a:extLst>
            </p:cNvPr>
            <p:cNvSpPr/>
            <p:nvPr/>
          </p:nvSpPr>
          <p:spPr>
            <a:xfrm>
              <a:off x="5746083" y="3603211"/>
              <a:ext cx="1685940" cy="1081675"/>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2" name="TextBox 61">
              <a:extLst>
                <a:ext uri="{FF2B5EF4-FFF2-40B4-BE49-F238E27FC236}">
                  <a16:creationId xmlns:a16="http://schemas.microsoft.com/office/drawing/2014/main" id="{24B0192B-0974-18FF-E551-E1249BACCB28}"/>
                </a:ext>
              </a:extLst>
            </p:cNvPr>
            <p:cNvSpPr txBox="1"/>
            <p:nvPr/>
          </p:nvSpPr>
          <p:spPr>
            <a:xfrm>
              <a:off x="5826374" y="3723603"/>
              <a:ext cx="1529446" cy="764844"/>
            </a:xfrm>
            <a:prstGeom prst="rect">
              <a:avLst/>
            </a:prstGeom>
            <a:noFill/>
          </p:spPr>
          <p:txBody>
            <a:bodyPr wrap="square" rtlCol="0">
              <a:noAutofit/>
            </a:bodyPr>
            <a:lstStyle/>
            <a:p>
              <a:pPr algn="ctr"/>
              <a:r>
                <a:rPr lang="en-US" sz="1600" b="1" dirty="0">
                  <a:solidFill>
                    <a:srgbClr val="CE57C1"/>
                  </a:solidFill>
                  <a:cs typeface="Calibri"/>
                </a:rPr>
                <a:t>Positively influences their affectivity</a:t>
              </a:r>
            </a:p>
          </p:txBody>
        </p:sp>
      </p:grpSp>
      <p:sp>
        <p:nvSpPr>
          <p:cNvPr id="65" name="Arrow: Curved Right 64">
            <a:extLst>
              <a:ext uri="{FF2B5EF4-FFF2-40B4-BE49-F238E27FC236}">
                <a16:creationId xmlns:a16="http://schemas.microsoft.com/office/drawing/2014/main" id="{F3D373CB-DBCC-EFDE-7021-A143C9633334}"/>
              </a:ext>
            </a:extLst>
          </p:cNvPr>
          <p:cNvSpPr/>
          <p:nvPr/>
        </p:nvSpPr>
        <p:spPr>
          <a:xfrm rot="1675403">
            <a:off x="5341202" y="3049292"/>
            <a:ext cx="552255" cy="1320165"/>
          </a:xfrm>
          <a:prstGeom prst="curvedRightArrow">
            <a:avLst/>
          </a:prstGeom>
          <a:solidFill>
            <a:srgbClr val="9E43A4"/>
          </a:solidFill>
          <a:ln>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66" name="Arrow: Curved Right 65">
            <a:extLst>
              <a:ext uri="{FF2B5EF4-FFF2-40B4-BE49-F238E27FC236}">
                <a16:creationId xmlns:a16="http://schemas.microsoft.com/office/drawing/2014/main" id="{69656052-0832-4156-C749-265AD12D9B9D}"/>
              </a:ext>
            </a:extLst>
          </p:cNvPr>
          <p:cNvSpPr/>
          <p:nvPr/>
        </p:nvSpPr>
        <p:spPr>
          <a:xfrm rot="16551567">
            <a:off x="7239054" y="4056600"/>
            <a:ext cx="471680" cy="1300812"/>
          </a:xfrm>
          <a:prstGeom prst="curvedRightArrow">
            <a:avLst/>
          </a:prstGeom>
          <a:solidFill>
            <a:srgbClr val="9E43A4"/>
          </a:solidFill>
          <a:ln>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grpSp>
        <p:nvGrpSpPr>
          <p:cNvPr id="11" name="Group 10">
            <a:extLst>
              <a:ext uri="{FF2B5EF4-FFF2-40B4-BE49-F238E27FC236}">
                <a16:creationId xmlns:a16="http://schemas.microsoft.com/office/drawing/2014/main" id="{E28A8F6C-511B-B94E-E738-2DEAE57EC06C}"/>
              </a:ext>
            </a:extLst>
          </p:cNvPr>
          <p:cNvGrpSpPr/>
          <p:nvPr/>
        </p:nvGrpSpPr>
        <p:grpSpPr>
          <a:xfrm>
            <a:off x="5521697" y="1937322"/>
            <a:ext cx="2293705" cy="1559716"/>
            <a:chOff x="6401139" y="2913642"/>
            <a:chExt cx="2293705" cy="1559716"/>
          </a:xfrm>
        </p:grpSpPr>
        <p:sp>
          <p:nvSpPr>
            <p:cNvPr id="8" name="TextBox 7">
              <a:extLst>
                <a:ext uri="{FF2B5EF4-FFF2-40B4-BE49-F238E27FC236}">
                  <a16:creationId xmlns:a16="http://schemas.microsoft.com/office/drawing/2014/main" id="{6C9D5200-AA9C-C319-967D-BA24273698A4}"/>
                </a:ext>
              </a:extLst>
            </p:cNvPr>
            <p:cNvSpPr txBox="1"/>
            <p:nvPr/>
          </p:nvSpPr>
          <p:spPr>
            <a:xfrm>
              <a:off x="6478580" y="3258995"/>
              <a:ext cx="2138821" cy="670695"/>
            </a:xfrm>
            <a:prstGeom prst="rect">
              <a:avLst/>
            </a:prstGeom>
            <a:noFill/>
          </p:spPr>
          <p:txBody>
            <a:bodyPr wrap="square" rtlCol="0">
              <a:noAutofit/>
            </a:bodyPr>
            <a:lstStyle/>
            <a:p>
              <a:pPr algn="ctr"/>
              <a:r>
                <a:rPr lang="en-US" sz="2000" b="1" dirty="0">
                  <a:solidFill>
                    <a:srgbClr val="002060"/>
                  </a:solidFill>
                  <a:cs typeface="Calibri"/>
                </a:rPr>
                <a:t>RECORDING AND EDITING PODCAST TRAINING </a:t>
              </a:r>
            </a:p>
          </p:txBody>
        </p:sp>
        <p:sp>
          <p:nvSpPr>
            <p:cNvPr id="9" name="Oval 8">
              <a:extLst>
                <a:ext uri="{FF2B5EF4-FFF2-40B4-BE49-F238E27FC236}">
                  <a16:creationId xmlns:a16="http://schemas.microsoft.com/office/drawing/2014/main" id="{62F4D2C7-D623-3079-9DB0-64A3CF15B12B}"/>
                </a:ext>
              </a:extLst>
            </p:cNvPr>
            <p:cNvSpPr/>
            <p:nvPr/>
          </p:nvSpPr>
          <p:spPr>
            <a:xfrm>
              <a:off x="6401139" y="2913642"/>
              <a:ext cx="2293705" cy="1559716"/>
            </a:xfrm>
            <a:prstGeom prst="ellipse">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12" name="Right Brace 11">
            <a:extLst>
              <a:ext uri="{FF2B5EF4-FFF2-40B4-BE49-F238E27FC236}">
                <a16:creationId xmlns:a16="http://schemas.microsoft.com/office/drawing/2014/main" id="{06EA5BF8-69B6-8D38-860D-B62F6336BD88}"/>
              </a:ext>
            </a:extLst>
          </p:cNvPr>
          <p:cNvSpPr/>
          <p:nvPr/>
        </p:nvSpPr>
        <p:spPr>
          <a:xfrm rot="10800000">
            <a:off x="1822229" y="2130518"/>
            <a:ext cx="496856" cy="1263376"/>
          </a:xfrm>
          <a:prstGeom prst="rightBrace">
            <a:avLst>
              <a:gd name="adj1" fmla="val 0"/>
              <a:gd name="adj2" fmla="val 50000"/>
            </a:avLst>
          </a:prstGeom>
          <a:noFill/>
          <a:ln w="28575">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350"/>
          </a:p>
        </p:txBody>
      </p:sp>
      <p:cxnSp>
        <p:nvCxnSpPr>
          <p:cNvPr id="13" name="Straight Arrow Connector 12">
            <a:extLst>
              <a:ext uri="{FF2B5EF4-FFF2-40B4-BE49-F238E27FC236}">
                <a16:creationId xmlns:a16="http://schemas.microsoft.com/office/drawing/2014/main" id="{18B32418-0E2D-1D2F-68EB-88E50B01931D}"/>
              </a:ext>
            </a:extLst>
          </p:cNvPr>
          <p:cNvCxnSpPr>
            <a:cxnSpLocks/>
          </p:cNvCxnSpPr>
          <p:nvPr/>
        </p:nvCxnSpPr>
        <p:spPr>
          <a:xfrm>
            <a:off x="3486738" y="2658270"/>
            <a:ext cx="465658" cy="0"/>
          </a:xfrm>
          <a:prstGeom prst="straightConnector1">
            <a:avLst/>
          </a:prstGeom>
          <a:ln w="57150">
            <a:solidFill>
              <a:srgbClr val="9E43A4"/>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9E060F75-72C3-9939-0B5B-0054C18935AC}"/>
              </a:ext>
            </a:extLst>
          </p:cNvPr>
          <p:cNvCxnSpPr>
            <a:cxnSpLocks/>
          </p:cNvCxnSpPr>
          <p:nvPr/>
        </p:nvCxnSpPr>
        <p:spPr>
          <a:xfrm>
            <a:off x="3486738" y="2963070"/>
            <a:ext cx="465658" cy="0"/>
          </a:xfrm>
          <a:prstGeom prst="straightConnector1">
            <a:avLst/>
          </a:prstGeom>
          <a:ln w="57150">
            <a:solidFill>
              <a:srgbClr val="9E43A4"/>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32A76941-50AE-8BF6-64D4-39D95087D14F}"/>
              </a:ext>
            </a:extLst>
          </p:cNvPr>
          <p:cNvSpPr txBox="1"/>
          <p:nvPr/>
        </p:nvSpPr>
        <p:spPr>
          <a:xfrm>
            <a:off x="3780776" y="3152098"/>
            <a:ext cx="1740921" cy="839245"/>
          </a:xfrm>
          <a:prstGeom prst="rect">
            <a:avLst/>
          </a:prstGeom>
          <a:noFill/>
        </p:spPr>
        <p:txBody>
          <a:bodyPr wrap="square" rtlCol="0">
            <a:noAutofit/>
          </a:bodyPr>
          <a:lstStyle/>
          <a:p>
            <a:pPr marL="180000" indent="-180000">
              <a:buFont typeface="Arial" panose="020B0604020202020204" pitchFamily="34" charset="0"/>
              <a:buChar char="•"/>
            </a:pPr>
            <a:r>
              <a:rPr lang="en-GB" sz="1600" b="1" dirty="0">
                <a:solidFill>
                  <a:srgbClr val="002060"/>
                </a:solidFill>
                <a:cs typeface="Calibri"/>
              </a:rPr>
              <a:t>Non-mandatory homework</a:t>
            </a:r>
          </a:p>
          <a:p>
            <a:pPr marL="180000" indent="-180000">
              <a:buFont typeface="Arial" panose="020B0604020202020204" pitchFamily="34" charset="0"/>
              <a:buChar char="•"/>
            </a:pPr>
            <a:r>
              <a:rPr lang="en-GB" sz="1600" b="1" dirty="0">
                <a:solidFill>
                  <a:srgbClr val="002060"/>
                </a:solidFill>
                <a:cs typeface="Calibri"/>
              </a:rPr>
              <a:t>Improvement feedback</a:t>
            </a:r>
          </a:p>
        </p:txBody>
      </p:sp>
    </p:spTree>
    <p:extLst>
      <p:ext uri="{BB962C8B-B14F-4D97-AF65-F5344CB8AC3E}">
        <p14:creationId xmlns:p14="http://schemas.microsoft.com/office/powerpoint/2010/main" val="14789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1000"/>
                                        <p:tgtEl>
                                          <p:spTgt spid="65"/>
                                        </p:tgtEl>
                                      </p:cBhvr>
                                    </p:animEffect>
                                    <p:anim calcmode="lin" valueType="num">
                                      <p:cBhvr>
                                        <p:cTn id="68" dur="1000" fill="hold"/>
                                        <p:tgtEl>
                                          <p:spTgt spid="65"/>
                                        </p:tgtEl>
                                        <p:attrNameLst>
                                          <p:attrName>ppt_x</p:attrName>
                                        </p:attrNameLst>
                                      </p:cBhvr>
                                      <p:tavLst>
                                        <p:tav tm="0">
                                          <p:val>
                                            <p:strVal val="#ppt_x"/>
                                          </p:val>
                                        </p:tav>
                                        <p:tav tm="100000">
                                          <p:val>
                                            <p:strVal val="#ppt_x"/>
                                          </p:val>
                                        </p:tav>
                                      </p:tavLst>
                                    </p:anim>
                                    <p:anim calcmode="lin" valueType="num">
                                      <p:cBhvr>
                                        <p:cTn id="69" dur="1000" fill="hold"/>
                                        <p:tgtEl>
                                          <p:spTgt spid="6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1000"/>
                                        <p:tgtEl>
                                          <p:spTgt spid="66"/>
                                        </p:tgtEl>
                                      </p:cBhvr>
                                    </p:animEffect>
                                    <p:anim calcmode="lin" valueType="num">
                                      <p:cBhvr>
                                        <p:cTn id="80" dur="1000" fill="hold"/>
                                        <p:tgtEl>
                                          <p:spTgt spid="66"/>
                                        </p:tgtEl>
                                        <p:attrNameLst>
                                          <p:attrName>ppt_x</p:attrName>
                                        </p:attrNameLst>
                                      </p:cBhvr>
                                      <p:tavLst>
                                        <p:tav tm="0">
                                          <p:val>
                                            <p:strVal val="#ppt_x"/>
                                          </p:val>
                                        </p:tav>
                                        <p:tav tm="100000">
                                          <p:val>
                                            <p:strVal val="#ppt_x"/>
                                          </p:val>
                                        </p:tav>
                                      </p:tavLst>
                                    </p:anim>
                                    <p:anim calcmode="lin" valueType="num">
                                      <p:cBhvr>
                                        <p:cTn id="81" dur="1000" fill="hold"/>
                                        <p:tgtEl>
                                          <p:spTgt spid="66"/>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24" grpId="0"/>
      <p:bldP spid="49" grpId="0"/>
      <p:bldP spid="65" grpId="0" animBg="1"/>
      <p:bldP spid="66" grpId="0" animBg="1"/>
      <p:bldP spid="12"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FB467-8E84-C140-A18E-BEB69A08B11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C62602B-D655-EB17-0C31-AF840F8F479C}"/>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CEAEDC2-908B-8836-8D5E-ADC9C11FFE3C}"/>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9</a:t>
            </a:fld>
            <a:endParaRPr lang="en-GB" sz="1200" dirty="0">
              <a:solidFill>
                <a:schemeClr val="bg2">
                  <a:lumMod val="50000"/>
                </a:schemeClr>
              </a:solidFill>
            </a:endParaRPr>
          </a:p>
        </p:txBody>
      </p:sp>
      <p:sp>
        <p:nvSpPr>
          <p:cNvPr id="56" name="TextBox 55">
            <a:extLst>
              <a:ext uri="{FF2B5EF4-FFF2-40B4-BE49-F238E27FC236}">
                <a16:creationId xmlns:a16="http://schemas.microsoft.com/office/drawing/2014/main" id="{2E4E65DF-AD7F-CAB4-37A6-1455EFB41962}"/>
              </a:ext>
            </a:extLst>
          </p:cNvPr>
          <p:cNvSpPr txBox="1"/>
          <p:nvPr/>
        </p:nvSpPr>
        <p:spPr>
          <a:xfrm>
            <a:off x="313227" y="821955"/>
            <a:ext cx="8452531" cy="445611"/>
          </a:xfrm>
          <a:prstGeom prst="rect">
            <a:avLst/>
          </a:prstGeom>
          <a:noFill/>
        </p:spPr>
        <p:txBody>
          <a:bodyPr wrap="square" rtlCol="0">
            <a:noAutofit/>
          </a:bodyPr>
          <a:lstStyle/>
          <a:p>
            <a:pPr algn="ctr">
              <a:spcBef>
                <a:spcPts val="600"/>
              </a:spcBef>
              <a:spcAft>
                <a:spcPts val="600"/>
              </a:spcAft>
            </a:pPr>
            <a:r>
              <a:rPr lang="en-GB" b="1" i="1" cap="all" dirty="0">
                <a:solidFill>
                  <a:srgbClr val="CE57C1"/>
                </a:solidFill>
                <a:cs typeface="Calibri"/>
              </a:rPr>
              <a:t>Getting familiar with the (inter)cultural mediator role</a:t>
            </a:r>
          </a:p>
        </p:txBody>
      </p:sp>
      <p:sp>
        <p:nvSpPr>
          <p:cNvPr id="6" name="Title 1">
            <a:extLst>
              <a:ext uri="{FF2B5EF4-FFF2-40B4-BE49-F238E27FC236}">
                <a16:creationId xmlns:a16="http://schemas.microsoft.com/office/drawing/2014/main" id="{94E93B83-4B98-0C5D-6769-EC145D339738}"/>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S1: PREPARING THE WAY TO MEDIATION </a:t>
            </a:r>
          </a:p>
        </p:txBody>
      </p:sp>
      <p:sp>
        <p:nvSpPr>
          <p:cNvPr id="14" name="Rectangle 13">
            <a:extLst>
              <a:ext uri="{FF2B5EF4-FFF2-40B4-BE49-F238E27FC236}">
                <a16:creationId xmlns:a16="http://schemas.microsoft.com/office/drawing/2014/main" id="{60A612BA-7C9F-E1D5-2DDB-062437AF5B35}"/>
              </a:ext>
            </a:extLst>
          </p:cNvPr>
          <p:cNvSpPr/>
          <p:nvPr/>
        </p:nvSpPr>
        <p:spPr>
          <a:xfrm>
            <a:off x="196948" y="1573329"/>
            <a:ext cx="8757138" cy="3250746"/>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TextBox 17">
            <a:extLst>
              <a:ext uri="{FF2B5EF4-FFF2-40B4-BE49-F238E27FC236}">
                <a16:creationId xmlns:a16="http://schemas.microsoft.com/office/drawing/2014/main" id="{9BE9B40E-18E2-6511-E281-6DB9FBAF98AF}"/>
              </a:ext>
            </a:extLst>
          </p:cNvPr>
          <p:cNvSpPr txBox="1"/>
          <p:nvPr/>
        </p:nvSpPr>
        <p:spPr>
          <a:xfrm>
            <a:off x="313226" y="1658981"/>
            <a:ext cx="6112974" cy="364891"/>
          </a:xfrm>
          <a:prstGeom prst="rect">
            <a:avLst/>
          </a:prstGeom>
          <a:noFill/>
        </p:spPr>
        <p:txBody>
          <a:bodyPr wrap="square" rtlCol="0">
            <a:noAutofit/>
          </a:bodyPr>
          <a:lstStyle/>
          <a:p>
            <a:pPr algn="ctr">
              <a:spcBef>
                <a:spcPts val="1200"/>
              </a:spcBef>
              <a:spcAft>
                <a:spcPts val="1200"/>
              </a:spcAft>
            </a:pPr>
            <a:r>
              <a:rPr lang="en-US" sz="2000" b="1" cap="all" dirty="0">
                <a:solidFill>
                  <a:srgbClr val="0070C0"/>
                </a:solidFill>
                <a:cs typeface="Calibri"/>
              </a:rPr>
              <a:t>Spanish with chopsticks radio show: 2 episodes</a:t>
            </a:r>
          </a:p>
        </p:txBody>
      </p:sp>
      <p:sp>
        <p:nvSpPr>
          <p:cNvPr id="20" name="TextBox 19">
            <a:extLst>
              <a:ext uri="{FF2B5EF4-FFF2-40B4-BE49-F238E27FC236}">
                <a16:creationId xmlns:a16="http://schemas.microsoft.com/office/drawing/2014/main" id="{C0C6A6E2-0EB7-CDC7-29E6-8AA3F1860619}"/>
              </a:ext>
            </a:extLst>
          </p:cNvPr>
          <p:cNvSpPr txBox="1"/>
          <p:nvPr/>
        </p:nvSpPr>
        <p:spPr>
          <a:xfrm>
            <a:off x="196948" y="2638064"/>
            <a:ext cx="1740921" cy="670695"/>
          </a:xfrm>
          <a:prstGeom prst="rect">
            <a:avLst/>
          </a:prstGeom>
          <a:noFill/>
        </p:spPr>
        <p:txBody>
          <a:bodyPr wrap="square" rtlCol="0">
            <a:noAutofit/>
          </a:bodyPr>
          <a:lstStyle/>
          <a:p>
            <a:pPr algn="ctr"/>
            <a:r>
              <a:rPr lang="en-US" sz="2000" b="1" dirty="0">
                <a:solidFill>
                  <a:srgbClr val="002060"/>
                </a:solidFill>
                <a:cs typeface="Calibri"/>
              </a:rPr>
              <a:t>WRITING CW:</a:t>
            </a:r>
          </a:p>
          <a:p>
            <a:pPr algn="ctr"/>
            <a:r>
              <a:rPr lang="en-US" sz="2000" b="1" dirty="0">
                <a:solidFill>
                  <a:srgbClr val="002060"/>
                </a:solidFill>
                <a:cs typeface="Calibri"/>
              </a:rPr>
              <a:t>script training</a:t>
            </a:r>
          </a:p>
        </p:txBody>
      </p:sp>
      <p:sp>
        <p:nvSpPr>
          <p:cNvPr id="24" name="TextBox 23">
            <a:extLst>
              <a:ext uri="{FF2B5EF4-FFF2-40B4-BE49-F238E27FC236}">
                <a16:creationId xmlns:a16="http://schemas.microsoft.com/office/drawing/2014/main" id="{0DDDB859-9870-FB36-9BF2-AEFF8DE29325}"/>
              </a:ext>
            </a:extLst>
          </p:cNvPr>
          <p:cNvSpPr txBox="1"/>
          <p:nvPr/>
        </p:nvSpPr>
        <p:spPr>
          <a:xfrm>
            <a:off x="2095919" y="2562255"/>
            <a:ext cx="1742823" cy="956563"/>
          </a:xfrm>
          <a:prstGeom prst="rect">
            <a:avLst/>
          </a:prstGeom>
          <a:noFill/>
        </p:spPr>
        <p:txBody>
          <a:bodyPr wrap="square" rtlCol="0">
            <a:noAutofit/>
          </a:bodyPr>
          <a:lstStyle/>
          <a:p>
            <a:r>
              <a:rPr lang="en-US" b="1" dirty="0">
                <a:solidFill>
                  <a:srgbClr val="002060"/>
                </a:solidFill>
                <a:cs typeface="Calibri"/>
              </a:rPr>
              <a:t>Task 1</a:t>
            </a:r>
          </a:p>
          <a:p>
            <a:r>
              <a:rPr lang="en-US" b="1" dirty="0">
                <a:solidFill>
                  <a:srgbClr val="002060"/>
                </a:solidFill>
                <a:cs typeface="Calibri"/>
              </a:rPr>
              <a:t>Task 2</a:t>
            </a:r>
          </a:p>
          <a:p>
            <a:r>
              <a:rPr lang="en-US" b="1" dirty="0">
                <a:solidFill>
                  <a:srgbClr val="002060"/>
                </a:solidFill>
                <a:cs typeface="Calibri"/>
              </a:rPr>
              <a:t>Task 3</a:t>
            </a:r>
          </a:p>
        </p:txBody>
      </p:sp>
      <p:sp>
        <p:nvSpPr>
          <p:cNvPr id="49" name="TextBox 48">
            <a:extLst>
              <a:ext uri="{FF2B5EF4-FFF2-40B4-BE49-F238E27FC236}">
                <a16:creationId xmlns:a16="http://schemas.microsoft.com/office/drawing/2014/main" id="{876BDB21-B04B-7AB7-2B6F-113253A2326F}"/>
              </a:ext>
            </a:extLst>
          </p:cNvPr>
          <p:cNvSpPr txBox="1"/>
          <p:nvPr/>
        </p:nvSpPr>
        <p:spPr>
          <a:xfrm>
            <a:off x="2870089" y="2562360"/>
            <a:ext cx="3558938" cy="899516"/>
          </a:xfrm>
          <a:prstGeom prst="rect">
            <a:avLst/>
          </a:prstGeom>
          <a:noFill/>
        </p:spPr>
        <p:txBody>
          <a:bodyPr wrap="square" rtlCol="0">
            <a:noAutofit/>
          </a:bodyPr>
          <a:lstStyle/>
          <a:p>
            <a:r>
              <a:rPr lang="en-US" b="1" dirty="0">
                <a:solidFill>
                  <a:srgbClr val="CE57C1"/>
                </a:solidFill>
                <a:cs typeface="Calibri"/>
              </a:rPr>
              <a:t>The ideal </a:t>
            </a:r>
            <a:r>
              <a:rPr lang="en-US" b="1" i="1" dirty="0">
                <a:solidFill>
                  <a:srgbClr val="CE57C1"/>
                </a:solidFill>
                <a:cs typeface="Calibri"/>
              </a:rPr>
              <a:t>laowai</a:t>
            </a:r>
            <a:r>
              <a:rPr lang="en-US" b="1" dirty="0">
                <a:solidFill>
                  <a:srgbClr val="CE57C1"/>
                </a:solidFill>
                <a:cs typeface="Calibri"/>
              </a:rPr>
              <a:t> to live in China</a:t>
            </a:r>
            <a:endParaRPr lang="en-US" sz="2000" b="1" dirty="0">
              <a:solidFill>
                <a:srgbClr val="CE57C1"/>
              </a:solidFill>
              <a:cs typeface="Calibri"/>
            </a:endParaRPr>
          </a:p>
          <a:p>
            <a:r>
              <a:rPr lang="en-US" b="1" dirty="0">
                <a:solidFill>
                  <a:srgbClr val="CE57C1"/>
                </a:solidFill>
                <a:cs typeface="Calibri"/>
              </a:rPr>
              <a:t>Finding love in China</a:t>
            </a:r>
          </a:p>
          <a:p>
            <a:r>
              <a:rPr lang="en-US" b="1" dirty="0">
                <a:solidFill>
                  <a:srgbClr val="CE57C1"/>
                </a:solidFill>
                <a:cs typeface="Calibri"/>
              </a:rPr>
              <a:t>Relevant people from today’s China</a:t>
            </a:r>
          </a:p>
          <a:p>
            <a:endParaRPr lang="en-US" b="1" dirty="0">
              <a:solidFill>
                <a:srgbClr val="CE57C1"/>
              </a:solidFill>
              <a:cs typeface="Calibri"/>
            </a:endParaRPr>
          </a:p>
        </p:txBody>
      </p:sp>
      <p:sp>
        <p:nvSpPr>
          <p:cNvPr id="8" name="TextBox 7">
            <a:extLst>
              <a:ext uri="{FF2B5EF4-FFF2-40B4-BE49-F238E27FC236}">
                <a16:creationId xmlns:a16="http://schemas.microsoft.com/office/drawing/2014/main" id="{7727386C-3449-E386-7051-EB1833B4BE52}"/>
              </a:ext>
            </a:extLst>
          </p:cNvPr>
          <p:cNvSpPr txBox="1"/>
          <p:nvPr/>
        </p:nvSpPr>
        <p:spPr>
          <a:xfrm>
            <a:off x="6281872" y="2034702"/>
            <a:ext cx="2414432" cy="546952"/>
          </a:xfrm>
          <a:prstGeom prst="rect">
            <a:avLst/>
          </a:prstGeom>
          <a:noFill/>
        </p:spPr>
        <p:txBody>
          <a:bodyPr wrap="square" rtlCol="0">
            <a:noAutofit/>
          </a:bodyPr>
          <a:lstStyle/>
          <a:p>
            <a:pPr algn="ctr"/>
            <a:r>
              <a:rPr lang="en-US" sz="1600" b="1" dirty="0">
                <a:solidFill>
                  <a:srgbClr val="002060"/>
                </a:solidFill>
                <a:cs typeface="Calibri"/>
              </a:rPr>
              <a:t>RECORDING AND EDITING PODCAST TRAINING: </a:t>
            </a:r>
          </a:p>
        </p:txBody>
      </p:sp>
      <p:sp>
        <p:nvSpPr>
          <p:cNvPr id="12" name="Right Brace 11">
            <a:extLst>
              <a:ext uri="{FF2B5EF4-FFF2-40B4-BE49-F238E27FC236}">
                <a16:creationId xmlns:a16="http://schemas.microsoft.com/office/drawing/2014/main" id="{13C51A43-EFC7-F33A-B952-201988E103BC}"/>
              </a:ext>
            </a:extLst>
          </p:cNvPr>
          <p:cNvSpPr/>
          <p:nvPr/>
        </p:nvSpPr>
        <p:spPr>
          <a:xfrm rot="10800000">
            <a:off x="1822229" y="2350651"/>
            <a:ext cx="496856" cy="1263376"/>
          </a:xfrm>
          <a:prstGeom prst="rightBrace">
            <a:avLst>
              <a:gd name="adj1" fmla="val 0"/>
              <a:gd name="adj2" fmla="val 50000"/>
            </a:avLst>
          </a:prstGeom>
          <a:noFill/>
          <a:ln w="28575">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350"/>
          </a:p>
        </p:txBody>
      </p:sp>
      <p:cxnSp>
        <p:nvCxnSpPr>
          <p:cNvPr id="13" name="Straight Arrow Connector 12">
            <a:extLst>
              <a:ext uri="{FF2B5EF4-FFF2-40B4-BE49-F238E27FC236}">
                <a16:creationId xmlns:a16="http://schemas.microsoft.com/office/drawing/2014/main" id="{0A8F3EBE-FFBC-E99A-0F24-E602CB70BC92}"/>
              </a:ext>
            </a:extLst>
          </p:cNvPr>
          <p:cNvCxnSpPr>
            <a:cxnSpLocks/>
          </p:cNvCxnSpPr>
          <p:nvPr/>
        </p:nvCxnSpPr>
        <p:spPr>
          <a:xfrm>
            <a:off x="6350799" y="2744700"/>
            <a:ext cx="465658" cy="0"/>
          </a:xfrm>
          <a:prstGeom prst="straightConnector1">
            <a:avLst/>
          </a:prstGeom>
          <a:ln w="57150">
            <a:solidFill>
              <a:srgbClr val="9E43A4"/>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98FA26B-BD43-6157-A5C5-051D266A47CF}"/>
              </a:ext>
            </a:extLst>
          </p:cNvPr>
          <p:cNvCxnSpPr>
            <a:cxnSpLocks/>
          </p:cNvCxnSpPr>
          <p:nvPr/>
        </p:nvCxnSpPr>
        <p:spPr>
          <a:xfrm>
            <a:off x="6350799" y="3048108"/>
            <a:ext cx="465658" cy="0"/>
          </a:xfrm>
          <a:prstGeom prst="straightConnector1">
            <a:avLst/>
          </a:prstGeom>
          <a:ln w="57150">
            <a:solidFill>
              <a:srgbClr val="9E43A4"/>
            </a:solidFill>
            <a:tailEnd type="triangl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CC1EC3E2-C116-13C3-A943-B12FC275E105}"/>
              </a:ext>
            </a:extLst>
          </p:cNvPr>
          <p:cNvSpPr txBox="1"/>
          <p:nvPr/>
        </p:nvSpPr>
        <p:spPr>
          <a:xfrm>
            <a:off x="6718704" y="2589847"/>
            <a:ext cx="1540769" cy="679287"/>
          </a:xfrm>
          <a:prstGeom prst="rect">
            <a:avLst/>
          </a:prstGeom>
          <a:noFill/>
        </p:spPr>
        <p:txBody>
          <a:bodyPr wrap="square" rtlCol="0">
            <a:noAutofit/>
          </a:bodyPr>
          <a:lstStyle/>
          <a:p>
            <a:pPr algn="ctr"/>
            <a:r>
              <a:rPr lang="en-US" b="1" dirty="0">
                <a:solidFill>
                  <a:srgbClr val="002060"/>
                </a:solidFill>
                <a:cs typeface="Calibri"/>
              </a:rPr>
              <a:t>Trial podcast</a:t>
            </a:r>
          </a:p>
          <a:p>
            <a:pPr algn="ctr"/>
            <a:r>
              <a:rPr lang="en-US" b="1" dirty="0">
                <a:solidFill>
                  <a:srgbClr val="002060"/>
                </a:solidFill>
                <a:cs typeface="Calibri"/>
              </a:rPr>
              <a:t>Trial podcast</a:t>
            </a:r>
          </a:p>
          <a:p>
            <a:pPr algn="ctr"/>
            <a:endParaRPr lang="en-US" b="1" dirty="0">
              <a:solidFill>
                <a:srgbClr val="002060"/>
              </a:solidFill>
              <a:cs typeface="Calibri"/>
            </a:endParaRPr>
          </a:p>
        </p:txBody>
      </p:sp>
      <p:sp>
        <p:nvSpPr>
          <p:cNvPr id="7" name="TextBox 6">
            <a:extLst>
              <a:ext uri="{FF2B5EF4-FFF2-40B4-BE49-F238E27FC236}">
                <a16:creationId xmlns:a16="http://schemas.microsoft.com/office/drawing/2014/main" id="{2204E7B0-CDFF-7777-242A-D636D4C86926}"/>
              </a:ext>
            </a:extLst>
          </p:cNvPr>
          <p:cNvSpPr txBox="1"/>
          <p:nvPr/>
        </p:nvSpPr>
        <p:spPr>
          <a:xfrm>
            <a:off x="639233" y="4002082"/>
            <a:ext cx="7865534" cy="640433"/>
          </a:xfrm>
          <a:prstGeom prst="rect">
            <a:avLst/>
          </a:prstGeom>
          <a:noFill/>
        </p:spPr>
        <p:txBody>
          <a:bodyPr wrap="square" rtlCol="0">
            <a:noAutofit/>
          </a:bodyPr>
          <a:lstStyle/>
          <a:p>
            <a:pPr algn="ctr">
              <a:spcBef>
                <a:spcPts val="600"/>
              </a:spcBef>
              <a:spcAft>
                <a:spcPts val="600"/>
              </a:spcAft>
            </a:pPr>
            <a:r>
              <a:rPr lang="en-US" b="1" cap="all" dirty="0">
                <a:solidFill>
                  <a:srgbClr val="CE57C1"/>
                </a:solidFill>
                <a:cs typeface="Calibri"/>
              </a:rPr>
              <a:t>Through the radio show and its topics, the student begins to place himself/herself in that (inter)cultural mediating position.</a:t>
            </a:r>
            <a:endParaRPr lang="en-GB" b="1" cap="all" dirty="0">
              <a:solidFill>
                <a:srgbClr val="CE57C1"/>
              </a:solidFill>
              <a:cs typeface="Calibri"/>
            </a:endParaRPr>
          </a:p>
        </p:txBody>
      </p:sp>
    </p:spTree>
    <p:extLst>
      <p:ext uri="{BB962C8B-B14F-4D97-AF65-F5344CB8AC3E}">
        <p14:creationId xmlns:p14="http://schemas.microsoft.com/office/powerpoint/2010/main" val="427801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1000"/>
                                        <p:tgtEl>
                                          <p:spTgt spid="49"/>
                                        </p:tgtEl>
                                      </p:cBhvr>
                                    </p:animEffect>
                                    <p:anim calcmode="lin" valueType="num">
                                      <p:cBhvr>
                                        <p:cTn id="25" dur="1000" fill="hold"/>
                                        <p:tgtEl>
                                          <p:spTgt spid="49"/>
                                        </p:tgtEl>
                                        <p:attrNameLst>
                                          <p:attrName>ppt_x</p:attrName>
                                        </p:attrNameLst>
                                      </p:cBhvr>
                                      <p:tavLst>
                                        <p:tav tm="0">
                                          <p:val>
                                            <p:strVal val="#ppt_x"/>
                                          </p:val>
                                        </p:tav>
                                        <p:tav tm="100000">
                                          <p:val>
                                            <p:strVal val="#ppt_x"/>
                                          </p:val>
                                        </p:tav>
                                      </p:tavLst>
                                    </p:anim>
                                    <p:anim calcmode="lin" valueType="num">
                                      <p:cBhvr>
                                        <p:cTn id="2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49" grpId="0"/>
      <p:bldP spid="8" grpId="0"/>
      <p:bldP spid="12" grpId="0" animBg="1"/>
      <p:bldP spid="2"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D7319-5FA5-0CC6-88BF-0BA37C4D6B1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85CFFB-6B4E-A919-99D9-CC44B76A4B7E}"/>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A578CD8-75B9-732F-3188-D2792E0E4942}"/>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10</a:t>
            </a:fld>
            <a:endParaRPr lang="en-GB" sz="1200" dirty="0">
              <a:solidFill>
                <a:schemeClr val="bg2">
                  <a:lumMod val="50000"/>
                </a:schemeClr>
              </a:solidFill>
            </a:endParaRPr>
          </a:p>
        </p:txBody>
      </p:sp>
      <p:sp>
        <p:nvSpPr>
          <p:cNvPr id="7" name="Title 1">
            <a:extLst>
              <a:ext uri="{FF2B5EF4-FFF2-40B4-BE49-F238E27FC236}">
                <a16:creationId xmlns:a16="http://schemas.microsoft.com/office/drawing/2014/main" id="{2CE8131F-F8D9-C455-917A-EBAB32BE4347}"/>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beginning</a:t>
            </a:r>
          </a:p>
        </p:txBody>
      </p:sp>
      <p:sp>
        <p:nvSpPr>
          <p:cNvPr id="2" name="TextBox 1">
            <a:extLst>
              <a:ext uri="{FF2B5EF4-FFF2-40B4-BE49-F238E27FC236}">
                <a16:creationId xmlns:a16="http://schemas.microsoft.com/office/drawing/2014/main" id="{C8305CEB-DD05-7C30-8B89-74E648C6EEC2}"/>
              </a:ext>
            </a:extLst>
          </p:cNvPr>
          <p:cNvSpPr txBox="1"/>
          <p:nvPr/>
        </p:nvSpPr>
        <p:spPr>
          <a:xfrm>
            <a:off x="279560" y="581385"/>
            <a:ext cx="8406821" cy="4353499"/>
          </a:xfrm>
          <a:prstGeom prst="rect">
            <a:avLst/>
          </a:prstGeom>
          <a:noFill/>
        </p:spPr>
        <p:txBody>
          <a:bodyPr wrap="square" rtlCol="0">
            <a:spAutoFit/>
          </a:bodyPr>
          <a:lstStyle/>
          <a:p>
            <a:pPr algn="just">
              <a:lnSpc>
                <a:spcPct val="150000"/>
              </a:lnSpc>
            </a:pPr>
            <a:endParaRPr lang="en-US" sz="2000" b="1" dirty="0">
              <a:solidFill>
                <a:srgbClr val="002060"/>
              </a:solidFill>
            </a:endParaRPr>
          </a:p>
          <a:p>
            <a:pPr marL="342900" indent="-342900" algn="just">
              <a:lnSpc>
                <a:spcPct val="150000"/>
              </a:lnSpc>
              <a:buAutoNum type="arabicPeriod"/>
            </a:pPr>
            <a:r>
              <a:rPr lang="en-US" sz="2000" b="1" dirty="0">
                <a:solidFill>
                  <a:srgbClr val="002060"/>
                </a:solidFill>
              </a:rPr>
              <a:t>The student's </a:t>
            </a:r>
            <a:r>
              <a:rPr lang="en-US" sz="2000" b="1" dirty="0">
                <a:solidFill>
                  <a:srgbClr val="CE57C1"/>
                </a:solidFill>
              </a:rPr>
              <a:t>affectivity</a:t>
            </a:r>
            <a:r>
              <a:rPr lang="en-US" sz="2000" b="1" dirty="0">
                <a:solidFill>
                  <a:srgbClr val="002060"/>
                </a:solidFill>
              </a:rPr>
              <a:t> </a:t>
            </a:r>
            <a:r>
              <a:rPr lang="en-US" sz="2000" b="1" dirty="0">
                <a:solidFill>
                  <a:srgbClr val="CE57C1"/>
                </a:solidFill>
              </a:rPr>
              <a:t>has improved </a:t>
            </a:r>
            <a:r>
              <a:rPr lang="en-US" sz="2000" b="1" dirty="0">
                <a:solidFill>
                  <a:srgbClr val="002060"/>
                </a:solidFill>
              </a:rPr>
              <a:t>in relation to:</a:t>
            </a:r>
          </a:p>
          <a:p>
            <a:pPr marL="800100" lvl="1" indent="-342900" algn="just">
              <a:lnSpc>
                <a:spcPct val="150000"/>
              </a:lnSpc>
              <a:buFont typeface="Wingdings" panose="05000000000000000000" pitchFamily="2" charset="2"/>
              <a:buChar char="ü"/>
            </a:pPr>
            <a:r>
              <a:rPr lang="en-US" sz="2000" b="1" dirty="0">
                <a:solidFill>
                  <a:srgbClr val="002060"/>
                </a:solidFill>
              </a:rPr>
              <a:t>their learning process. </a:t>
            </a:r>
          </a:p>
          <a:p>
            <a:pPr marL="800100" lvl="1" indent="-342900" algn="just">
              <a:lnSpc>
                <a:spcPct val="150000"/>
              </a:lnSpc>
              <a:buFont typeface="Wingdings" panose="05000000000000000000" pitchFamily="2" charset="2"/>
              <a:buChar char="ü"/>
            </a:pPr>
            <a:r>
              <a:rPr lang="es-ES" sz="2000" b="1" dirty="0" err="1">
                <a:solidFill>
                  <a:srgbClr val="002060"/>
                </a:solidFill>
              </a:rPr>
              <a:t>self-esteem</a:t>
            </a:r>
            <a:r>
              <a:rPr lang="es-ES" sz="2000" b="1" dirty="0">
                <a:solidFill>
                  <a:srgbClr val="002060"/>
                </a:solidFill>
              </a:rPr>
              <a:t> and </a:t>
            </a:r>
            <a:r>
              <a:rPr lang="es-ES" sz="2000" b="1" dirty="0" err="1">
                <a:solidFill>
                  <a:srgbClr val="002060"/>
                </a:solidFill>
              </a:rPr>
              <a:t>self-confidence</a:t>
            </a:r>
            <a:r>
              <a:rPr lang="es-ES" sz="2000" b="1" dirty="0">
                <a:solidFill>
                  <a:srgbClr val="002060"/>
                </a:solidFill>
              </a:rPr>
              <a:t>.</a:t>
            </a:r>
          </a:p>
          <a:p>
            <a:pPr marL="800100" lvl="1" indent="-342900" algn="just">
              <a:lnSpc>
                <a:spcPct val="150000"/>
              </a:lnSpc>
              <a:buFont typeface="Wingdings" panose="05000000000000000000" pitchFamily="2" charset="2"/>
              <a:buChar char="ü"/>
            </a:pPr>
            <a:r>
              <a:rPr lang="es-ES" sz="2000" b="1" dirty="0" err="1">
                <a:solidFill>
                  <a:srgbClr val="002060"/>
                </a:solidFill>
              </a:rPr>
              <a:t>some</a:t>
            </a:r>
            <a:r>
              <a:rPr lang="es-ES" sz="2000" b="1" dirty="0">
                <a:solidFill>
                  <a:srgbClr val="002060"/>
                </a:solidFill>
              </a:rPr>
              <a:t> </a:t>
            </a:r>
            <a:r>
              <a:rPr lang="es-ES" sz="2000" b="1" dirty="0" err="1">
                <a:solidFill>
                  <a:srgbClr val="002060"/>
                </a:solidFill>
              </a:rPr>
              <a:t>assessment</a:t>
            </a:r>
            <a:r>
              <a:rPr lang="es-ES" sz="2000" b="1" dirty="0">
                <a:solidFill>
                  <a:srgbClr val="002060"/>
                </a:solidFill>
              </a:rPr>
              <a:t> </a:t>
            </a:r>
            <a:r>
              <a:rPr lang="es-ES" sz="2000" b="1" dirty="0" err="1">
                <a:solidFill>
                  <a:srgbClr val="002060"/>
                </a:solidFill>
              </a:rPr>
              <a:t>components</a:t>
            </a:r>
            <a:r>
              <a:rPr lang="es-ES" sz="2000" b="1" dirty="0">
                <a:solidFill>
                  <a:srgbClr val="002060"/>
                </a:solidFill>
              </a:rPr>
              <a:t>.</a:t>
            </a:r>
          </a:p>
          <a:p>
            <a:pPr marL="342900" indent="-342900" algn="just">
              <a:lnSpc>
                <a:spcPct val="150000"/>
              </a:lnSpc>
              <a:buAutoNum type="arabicPeriod"/>
            </a:pPr>
            <a:r>
              <a:rPr lang="en-US" sz="2000" b="1" dirty="0">
                <a:solidFill>
                  <a:srgbClr val="002060"/>
                </a:solidFill>
              </a:rPr>
              <a:t>The student </a:t>
            </a:r>
            <a:r>
              <a:rPr lang="en-US" sz="2000" b="1" dirty="0">
                <a:solidFill>
                  <a:srgbClr val="CE57C1"/>
                </a:solidFill>
              </a:rPr>
              <a:t>already knows how to create a podcast</a:t>
            </a:r>
            <a:r>
              <a:rPr lang="en-US" sz="2000" b="1" dirty="0">
                <a:solidFill>
                  <a:srgbClr val="002060"/>
                </a:solidFill>
              </a:rPr>
              <a:t> episode (script + recording and editing).</a:t>
            </a:r>
          </a:p>
          <a:p>
            <a:pPr marL="342900" indent="-342900" algn="just">
              <a:lnSpc>
                <a:spcPct val="150000"/>
              </a:lnSpc>
              <a:spcBef>
                <a:spcPts val="1200"/>
              </a:spcBef>
              <a:spcAft>
                <a:spcPts val="1200"/>
              </a:spcAft>
              <a:buAutoNum type="arabicPeriod"/>
            </a:pPr>
            <a:r>
              <a:rPr lang="en-US" sz="2000" b="1" dirty="0">
                <a:solidFill>
                  <a:srgbClr val="002060"/>
                </a:solidFill>
              </a:rPr>
              <a:t>The student is </a:t>
            </a:r>
            <a:r>
              <a:rPr lang="en-US" sz="2000" b="1" dirty="0">
                <a:solidFill>
                  <a:srgbClr val="CE57C1"/>
                </a:solidFill>
              </a:rPr>
              <a:t>already familiar with his/her role as (inter)cultural mediator</a:t>
            </a:r>
            <a:r>
              <a:rPr lang="en-US" sz="2000" b="1" dirty="0">
                <a:solidFill>
                  <a:srgbClr val="002060"/>
                </a:solidFill>
              </a:rPr>
              <a:t>.</a:t>
            </a:r>
          </a:p>
        </p:txBody>
      </p:sp>
    </p:spTree>
    <p:extLst>
      <p:ext uri="{BB962C8B-B14F-4D97-AF65-F5344CB8AC3E}">
        <p14:creationId xmlns:p14="http://schemas.microsoft.com/office/powerpoint/2010/main" val="7363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fade">
                                      <p:cBhvr>
                                        <p:cTn id="36" dur="1000"/>
                                        <p:tgtEl>
                                          <p:spTgt spid="2">
                                            <p:txEl>
                                              <p:pRg st="6" end="6"/>
                                            </p:txEl>
                                          </p:spTgt>
                                        </p:tgtEl>
                                      </p:cBhvr>
                                    </p:animEffect>
                                    <p:anim calcmode="lin" valueType="num">
                                      <p:cBhvr>
                                        <p:cTn id="3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2087B-B8BB-3B0D-F4DE-4D1EBE2B9F7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489B0C4-8626-E8CB-4287-0FE02586EFBD}"/>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E820663-FF5F-EC50-B3A9-5757BA25978E}"/>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11</a:t>
            </a:fld>
            <a:endParaRPr lang="en-GB" sz="1200" dirty="0">
              <a:solidFill>
                <a:schemeClr val="bg2">
                  <a:lumMod val="50000"/>
                </a:schemeClr>
              </a:solidFill>
            </a:endParaRPr>
          </a:p>
        </p:txBody>
      </p:sp>
      <p:sp>
        <p:nvSpPr>
          <p:cNvPr id="4" name="TextBox 3">
            <a:extLst>
              <a:ext uri="{FF2B5EF4-FFF2-40B4-BE49-F238E27FC236}">
                <a16:creationId xmlns:a16="http://schemas.microsoft.com/office/drawing/2014/main" id="{203741CB-6731-DB7A-78FF-2970BB9FC1E2}"/>
              </a:ext>
            </a:extLst>
          </p:cNvPr>
          <p:cNvSpPr txBox="1"/>
          <p:nvPr/>
        </p:nvSpPr>
        <p:spPr>
          <a:xfrm>
            <a:off x="505121" y="1014743"/>
            <a:ext cx="8288516" cy="445611"/>
          </a:xfrm>
          <a:prstGeom prst="rect">
            <a:avLst/>
          </a:prstGeom>
          <a:noFill/>
        </p:spPr>
        <p:txBody>
          <a:bodyPr wrap="square" rtlCol="0">
            <a:noAutofit/>
          </a:bodyPr>
          <a:lstStyle/>
          <a:p>
            <a:pPr algn="ctr">
              <a:spcBef>
                <a:spcPts val="600"/>
              </a:spcBef>
              <a:spcAft>
                <a:spcPts val="600"/>
              </a:spcAft>
            </a:pPr>
            <a:r>
              <a:rPr lang="en-US" sz="2000" b="1" i="1" cap="all" dirty="0">
                <a:solidFill>
                  <a:srgbClr val="CE57C1"/>
                </a:solidFill>
                <a:cs typeface="Calibri"/>
              </a:rPr>
              <a:t>The student in the role of </a:t>
            </a:r>
          </a:p>
          <a:p>
            <a:pPr algn="ctr">
              <a:spcBef>
                <a:spcPts val="600"/>
              </a:spcBef>
              <a:spcAft>
                <a:spcPts val="600"/>
              </a:spcAft>
            </a:pPr>
            <a:r>
              <a:rPr lang="en-US" sz="2000" b="1" i="1" cap="all" dirty="0">
                <a:solidFill>
                  <a:srgbClr val="CE57C1"/>
                </a:solidFill>
                <a:cs typeface="Calibri"/>
              </a:rPr>
              <a:t>the HOST OF A RADIO SHOW </a:t>
            </a:r>
          </a:p>
          <a:p>
            <a:pPr algn="ctr">
              <a:spcBef>
                <a:spcPts val="600"/>
              </a:spcBef>
              <a:spcAft>
                <a:spcPts val="600"/>
              </a:spcAft>
            </a:pPr>
            <a:r>
              <a:rPr lang="en-US" sz="2000" b="1" i="1" cap="all" dirty="0">
                <a:solidFill>
                  <a:srgbClr val="CE57C1"/>
                </a:solidFill>
                <a:cs typeface="Calibri"/>
              </a:rPr>
              <a:t>FOR Spanish-speakers</a:t>
            </a:r>
            <a:endParaRPr lang="en-GB" sz="2000" b="1" i="1" cap="all" dirty="0">
              <a:solidFill>
                <a:srgbClr val="CE57C1"/>
              </a:solidFill>
              <a:cs typeface="Calibri"/>
            </a:endParaRPr>
          </a:p>
        </p:txBody>
      </p:sp>
      <p:pic>
        <p:nvPicPr>
          <p:cNvPr id="15" name="Picture 14">
            <a:extLst>
              <a:ext uri="{FF2B5EF4-FFF2-40B4-BE49-F238E27FC236}">
                <a16:creationId xmlns:a16="http://schemas.microsoft.com/office/drawing/2014/main" id="{213FF874-7D2D-5AC7-F72F-C27CDB40E1BC}"/>
              </a:ext>
            </a:extLst>
          </p:cNvPr>
          <p:cNvPicPr>
            <a:picLocks noChangeAspect="1"/>
          </p:cNvPicPr>
          <p:nvPr/>
        </p:nvPicPr>
        <p:blipFill>
          <a:blip r:embed="rId3"/>
          <a:stretch>
            <a:fillRect/>
          </a:stretch>
        </p:blipFill>
        <p:spPr>
          <a:xfrm>
            <a:off x="3500549" y="2571750"/>
            <a:ext cx="2142901" cy="2173772"/>
          </a:xfrm>
          <a:prstGeom prst="rect">
            <a:avLst/>
          </a:prstGeom>
        </p:spPr>
      </p:pic>
      <p:sp>
        <p:nvSpPr>
          <p:cNvPr id="7" name="Title 1">
            <a:extLst>
              <a:ext uri="{FF2B5EF4-FFF2-40B4-BE49-F238E27FC236}">
                <a16:creationId xmlns:a16="http://schemas.microsoft.com/office/drawing/2014/main" id="{A6F13735-83B4-2D1F-A3D5-1DA2298376C7}"/>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343320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D291A-57AB-F3AA-EE64-97B14C5E956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06E6613-4D6B-13BA-A4D5-536450ADE64C}"/>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FB6C06F-0E61-76B3-D688-E98DB422253D}"/>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12</a:t>
            </a:fld>
            <a:endParaRPr lang="en-GB" sz="1200" dirty="0">
              <a:solidFill>
                <a:schemeClr val="bg2">
                  <a:lumMod val="50000"/>
                </a:schemeClr>
              </a:solidFill>
            </a:endParaRPr>
          </a:p>
        </p:txBody>
      </p:sp>
      <p:sp>
        <p:nvSpPr>
          <p:cNvPr id="2" name="Title 1">
            <a:extLst>
              <a:ext uri="{FF2B5EF4-FFF2-40B4-BE49-F238E27FC236}">
                <a16:creationId xmlns:a16="http://schemas.microsoft.com/office/drawing/2014/main" id="{8879F9C6-1479-0316-4C09-B0535BEF879D}"/>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 </a:t>
            </a:r>
          </a:p>
        </p:txBody>
      </p:sp>
      <p:sp>
        <p:nvSpPr>
          <p:cNvPr id="4" name="TextBox 3">
            <a:extLst>
              <a:ext uri="{FF2B5EF4-FFF2-40B4-BE49-F238E27FC236}">
                <a16:creationId xmlns:a16="http://schemas.microsoft.com/office/drawing/2014/main" id="{5DCE8F15-3F4F-C8DA-C082-469BEF2D3C78}"/>
              </a:ext>
            </a:extLst>
          </p:cNvPr>
          <p:cNvSpPr txBox="1"/>
          <p:nvPr/>
        </p:nvSpPr>
        <p:spPr>
          <a:xfrm>
            <a:off x="1146545" y="788140"/>
            <a:ext cx="6723089" cy="445611"/>
          </a:xfrm>
          <a:prstGeom prst="rect">
            <a:avLst/>
          </a:prstGeom>
          <a:noFill/>
        </p:spPr>
        <p:txBody>
          <a:bodyPr wrap="square" rtlCol="0">
            <a:noAutofit/>
          </a:bodyPr>
          <a:lstStyle/>
          <a:p>
            <a:pPr algn="ctr">
              <a:spcBef>
                <a:spcPts val="600"/>
              </a:spcBef>
              <a:spcAft>
                <a:spcPts val="600"/>
              </a:spcAft>
            </a:pPr>
            <a:r>
              <a:rPr lang="en-GB" sz="2000" b="1" i="1" cap="all" dirty="0">
                <a:solidFill>
                  <a:srgbClr val="002060"/>
                </a:solidFill>
                <a:cs typeface="Calibri"/>
              </a:rPr>
              <a:t>Integrated</a:t>
            </a:r>
            <a:r>
              <a:rPr lang="en-GB" sz="2000" b="1" i="1" cap="all" dirty="0">
                <a:solidFill>
                  <a:srgbClr val="CE57C1"/>
                </a:solidFill>
                <a:cs typeface="Calibri"/>
              </a:rPr>
              <a:t> writing and speaking coursework</a:t>
            </a:r>
          </a:p>
        </p:txBody>
      </p:sp>
      <p:grpSp>
        <p:nvGrpSpPr>
          <p:cNvPr id="36" name="Group 35">
            <a:extLst>
              <a:ext uri="{FF2B5EF4-FFF2-40B4-BE49-F238E27FC236}">
                <a16:creationId xmlns:a16="http://schemas.microsoft.com/office/drawing/2014/main" id="{9D923AA9-79BF-179E-0536-9D0A5B44574B}"/>
              </a:ext>
            </a:extLst>
          </p:cNvPr>
          <p:cNvGrpSpPr/>
          <p:nvPr/>
        </p:nvGrpSpPr>
        <p:grpSpPr>
          <a:xfrm>
            <a:off x="494193" y="1953724"/>
            <a:ext cx="1478003" cy="1049399"/>
            <a:chOff x="180925" y="1953724"/>
            <a:chExt cx="1478003" cy="1049399"/>
          </a:xfrm>
        </p:grpSpPr>
        <p:sp>
          <p:nvSpPr>
            <p:cNvPr id="10" name="TextBox 9">
              <a:extLst>
                <a:ext uri="{FF2B5EF4-FFF2-40B4-BE49-F238E27FC236}">
                  <a16:creationId xmlns:a16="http://schemas.microsoft.com/office/drawing/2014/main" id="{17F916DC-DD03-2DE9-38F3-E7972C4F55A5}"/>
                </a:ext>
              </a:extLst>
            </p:cNvPr>
            <p:cNvSpPr txBox="1"/>
            <p:nvPr/>
          </p:nvSpPr>
          <p:spPr>
            <a:xfrm>
              <a:off x="180925" y="2118711"/>
              <a:ext cx="1478003" cy="707886"/>
            </a:xfrm>
            <a:prstGeom prst="rect">
              <a:avLst/>
            </a:prstGeom>
            <a:noFill/>
          </p:spPr>
          <p:txBody>
            <a:bodyPr wrap="square" rtlCol="0">
              <a:spAutoFit/>
            </a:bodyPr>
            <a:lstStyle/>
            <a:p>
              <a:pPr algn="ctr"/>
              <a:r>
                <a:rPr lang="es-ES" sz="2000" b="1" dirty="0" err="1">
                  <a:solidFill>
                    <a:srgbClr val="002060"/>
                  </a:solidFill>
                </a:rPr>
                <a:t>Writing</a:t>
              </a:r>
              <a:r>
                <a:rPr lang="es-ES" sz="2000" b="1" dirty="0">
                  <a:solidFill>
                    <a:srgbClr val="002060"/>
                  </a:solidFill>
                </a:rPr>
                <a:t> </a:t>
              </a:r>
            </a:p>
            <a:p>
              <a:pPr algn="ctr"/>
              <a:r>
                <a:rPr lang="es-ES" sz="2000" b="1" dirty="0" err="1">
                  <a:solidFill>
                    <a:srgbClr val="002060"/>
                  </a:solidFill>
                </a:rPr>
                <a:t>Coursework</a:t>
              </a:r>
              <a:endParaRPr lang="es-ES" sz="2000" b="1" dirty="0">
                <a:solidFill>
                  <a:srgbClr val="002060"/>
                </a:solidFill>
              </a:endParaRPr>
            </a:p>
          </p:txBody>
        </p:sp>
        <p:sp>
          <p:nvSpPr>
            <p:cNvPr id="11" name="Rectangle: Rounded Corners 10">
              <a:extLst>
                <a:ext uri="{FF2B5EF4-FFF2-40B4-BE49-F238E27FC236}">
                  <a16:creationId xmlns:a16="http://schemas.microsoft.com/office/drawing/2014/main" id="{5034036D-5C82-68A3-7C76-6F0BC5130F75}"/>
                </a:ext>
              </a:extLst>
            </p:cNvPr>
            <p:cNvSpPr/>
            <p:nvPr/>
          </p:nvSpPr>
          <p:spPr>
            <a:xfrm>
              <a:off x="202346" y="1953724"/>
              <a:ext cx="1446582" cy="1049399"/>
            </a:xfrm>
            <a:prstGeom prst="round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sp>
        <p:nvSpPr>
          <p:cNvPr id="14" name="TextBox 13">
            <a:extLst>
              <a:ext uri="{FF2B5EF4-FFF2-40B4-BE49-F238E27FC236}">
                <a16:creationId xmlns:a16="http://schemas.microsoft.com/office/drawing/2014/main" id="{345B99EB-9B2D-1E13-0A8E-1C900832BB1E}"/>
              </a:ext>
            </a:extLst>
          </p:cNvPr>
          <p:cNvSpPr txBox="1"/>
          <p:nvPr/>
        </p:nvSpPr>
        <p:spPr>
          <a:xfrm>
            <a:off x="2374631" y="2013116"/>
            <a:ext cx="1289306" cy="1015663"/>
          </a:xfrm>
          <a:prstGeom prst="rect">
            <a:avLst/>
          </a:prstGeom>
          <a:noFill/>
        </p:spPr>
        <p:txBody>
          <a:bodyPr wrap="square" rtlCol="0">
            <a:spAutoFit/>
          </a:bodyPr>
          <a:lstStyle/>
          <a:p>
            <a:pPr algn="ctr"/>
            <a:r>
              <a:rPr lang="es-ES" sz="2000" b="1" dirty="0">
                <a:solidFill>
                  <a:srgbClr val="002060"/>
                </a:solidFill>
              </a:rPr>
              <a:t>TASK 1</a:t>
            </a:r>
          </a:p>
          <a:p>
            <a:pPr algn="ctr"/>
            <a:r>
              <a:rPr lang="es-ES" sz="2000" b="1" dirty="0">
                <a:solidFill>
                  <a:srgbClr val="002060"/>
                </a:solidFill>
              </a:rPr>
              <a:t>TASK 2</a:t>
            </a:r>
          </a:p>
          <a:p>
            <a:pPr algn="ctr"/>
            <a:r>
              <a:rPr lang="es-ES" sz="2000" b="1" dirty="0">
                <a:solidFill>
                  <a:srgbClr val="002060"/>
                </a:solidFill>
              </a:rPr>
              <a:t>TASK 3</a:t>
            </a:r>
          </a:p>
        </p:txBody>
      </p:sp>
      <p:sp>
        <p:nvSpPr>
          <p:cNvPr id="16" name="Right Brace 15">
            <a:extLst>
              <a:ext uri="{FF2B5EF4-FFF2-40B4-BE49-F238E27FC236}">
                <a16:creationId xmlns:a16="http://schemas.microsoft.com/office/drawing/2014/main" id="{5616A8BA-9F73-D4E8-4598-E3C3538C2BD6}"/>
              </a:ext>
            </a:extLst>
          </p:cNvPr>
          <p:cNvSpPr/>
          <p:nvPr/>
        </p:nvSpPr>
        <p:spPr>
          <a:xfrm rot="10800000">
            <a:off x="2087473" y="2041727"/>
            <a:ext cx="496856" cy="966493"/>
          </a:xfrm>
          <a:prstGeom prst="rightBrace">
            <a:avLst>
              <a:gd name="adj1" fmla="val 0"/>
              <a:gd name="adj2" fmla="val 50000"/>
            </a:avLst>
          </a:prstGeom>
          <a:noFill/>
          <a:ln w="28575">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350"/>
          </a:p>
        </p:txBody>
      </p:sp>
      <p:sp>
        <p:nvSpPr>
          <p:cNvPr id="17" name="Right Brace 16">
            <a:extLst>
              <a:ext uri="{FF2B5EF4-FFF2-40B4-BE49-F238E27FC236}">
                <a16:creationId xmlns:a16="http://schemas.microsoft.com/office/drawing/2014/main" id="{A77E0B21-B64B-81D3-7B1D-E894AE8182B9}"/>
              </a:ext>
            </a:extLst>
          </p:cNvPr>
          <p:cNvSpPr/>
          <p:nvPr/>
        </p:nvSpPr>
        <p:spPr>
          <a:xfrm>
            <a:off x="3441646" y="2039508"/>
            <a:ext cx="496856" cy="966493"/>
          </a:xfrm>
          <a:prstGeom prst="rightBrace">
            <a:avLst>
              <a:gd name="adj1" fmla="val 0"/>
              <a:gd name="adj2" fmla="val 50000"/>
            </a:avLst>
          </a:prstGeom>
          <a:noFill/>
          <a:ln w="28575">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350"/>
          </a:p>
        </p:txBody>
      </p:sp>
      <p:sp>
        <p:nvSpPr>
          <p:cNvPr id="18" name="TextBox 17">
            <a:extLst>
              <a:ext uri="{FF2B5EF4-FFF2-40B4-BE49-F238E27FC236}">
                <a16:creationId xmlns:a16="http://schemas.microsoft.com/office/drawing/2014/main" id="{992419B6-D758-1B62-1CD7-B01054157360}"/>
              </a:ext>
            </a:extLst>
          </p:cNvPr>
          <p:cNvSpPr txBox="1"/>
          <p:nvPr/>
        </p:nvSpPr>
        <p:spPr>
          <a:xfrm>
            <a:off x="4004912" y="2107765"/>
            <a:ext cx="1134175" cy="830997"/>
          </a:xfrm>
          <a:prstGeom prst="rect">
            <a:avLst/>
          </a:prstGeom>
          <a:noFill/>
        </p:spPr>
        <p:txBody>
          <a:bodyPr wrap="square" rtlCol="0">
            <a:spAutoFit/>
          </a:bodyPr>
          <a:lstStyle/>
          <a:p>
            <a:pPr algn="ctr"/>
            <a:r>
              <a:rPr lang="es-ES" sz="2400" b="1" dirty="0">
                <a:solidFill>
                  <a:srgbClr val="18B4AB"/>
                </a:solidFill>
              </a:rPr>
              <a:t>1 SCRIPT</a:t>
            </a:r>
          </a:p>
        </p:txBody>
      </p:sp>
      <p:grpSp>
        <p:nvGrpSpPr>
          <p:cNvPr id="38" name="Group 37">
            <a:extLst>
              <a:ext uri="{FF2B5EF4-FFF2-40B4-BE49-F238E27FC236}">
                <a16:creationId xmlns:a16="http://schemas.microsoft.com/office/drawing/2014/main" id="{B470CA2D-9D56-7886-1FEB-E3D49EF64BC2}"/>
              </a:ext>
            </a:extLst>
          </p:cNvPr>
          <p:cNvGrpSpPr/>
          <p:nvPr/>
        </p:nvGrpSpPr>
        <p:grpSpPr>
          <a:xfrm>
            <a:off x="5811471" y="1648077"/>
            <a:ext cx="3031820" cy="1847346"/>
            <a:chOff x="5917237" y="1648077"/>
            <a:chExt cx="3031820" cy="1847346"/>
          </a:xfrm>
        </p:grpSpPr>
        <p:sp>
          <p:nvSpPr>
            <p:cNvPr id="19" name="TextBox 18">
              <a:extLst>
                <a:ext uri="{FF2B5EF4-FFF2-40B4-BE49-F238E27FC236}">
                  <a16:creationId xmlns:a16="http://schemas.microsoft.com/office/drawing/2014/main" id="{DB9E607F-7459-F445-C12A-5DE8B86C230A}"/>
                </a:ext>
              </a:extLst>
            </p:cNvPr>
            <p:cNvSpPr txBox="1"/>
            <p:nvPr/>
          </p:nvSpPr>
          <p:spPr>
            <a:xfrm>
              <a:off x="6834268" y="2016117"/>
              <a:ext cx="1197759" cy="369332"/>
            </a:xfrm>
            <a:prstGeom prst="rect">
              <a:avLst/>
            </a:prstGeom>
            <a:noFill/>
          </p:spPr>
          <p:txBody>
            <a:bodyPr wrap="square" rtlCol="0">
              <a:spAutoFit/>
            </a:bodyPr>
            <a:lstStyle/>
            <a:p>
              <a:pPr algn="ctr"/>
              <a:r>
                <a:rPr lang="es-ES" b="1" dirty="0" err="1">
                  <a:solidFill>
                    <a:srgbClr val="002060"/>
                  </a:solidFill>
                </a:rPr>
                <a:t>Task</a:t>
              </a:r>
              <a:r>
                <a:rPr lang="es-ES" b="1" dirty="0">
                  <a:solidFill>
                    <a:srgbClr val="002060"/>
                  </a:solidFill>
                </a:rPr>
                <a:t> 1:</a:t>
              </a:r>
            </a:p>
          </p:txBody>
        </p:sp>
        <p:sp>
          <p:nvSpPr>
            <p:cNvPr id="20" name="TextBox 19">
              <a:extLst>
                <a:ext uri="{FF2B5EF4-FFF2-40B4-BE49-F238E27FC236}">
                  <a16:creationId xmlns:a16="http://schemas.microsoft.com/office/drawing/2014/main" id="{F05FE42B-F154-5974-7A41-0031078B18AD}"/>
                </a:ext>
              </a:extLst>
            </p:cNvPr>
            <p:cNvSpPr txBox="1"/>
            <p:nvPr/>
          </p:nvSpPr>
          <p:spPr>
            <a:xfrm>
              <a:off x="6129338" y="1731358"/>
              <a:ext cx="2607618" cy="400110"/>
            </a:xfrm>
            <a:prstGeom prst="rect">
              <a:avLst/>
            </a:prstGeom>
            <a:noFill/>
            <a:ln>
              <a:noFill/>
            </a:ln>
          </p:spPr>
          <p:txBody>
            <a:bodyPr wrap="square" rtlCol="0">
              <a:spAutoFit/>
            </a:bodyPr>
            <a:lstStyle/>
            <a:p>
              <a:pPr algn="ctr"/>
              <a:r>
                <a:rPr lang="es-ES" sz="2000" b="1" dirty="0" err="1">
                  <a:solidFill>
                    <a:srgbClr val="002060"/>
                  </a:solidFill>
                </a:rPr>
                <a:t>Speaking</a:t>
              </a:r>
              <a:r>
                <a:rPr lang="es-ES" sz="2000" b="1" dirty="0">
                  <a:solidFill>
                    <a:srgbClr val="002060"/>
                  </a:solidFill>
                </a:rPr>
                <a:t> </a:t>
              </a:r>
              <a:r>
                <a:rPr lang="es-ES" sz="2000" b="1" dirty="0" err="1">
                  <a:solidFill>
                    <a:srgbClr val="002060"/>
                  </a:solidFill>
                </a:rPr>
                <a:t>Coursework</a:t>
              </a:r>
              <a:endParaRPr lang="es-ES" sz="2000" b="1" dirty="0">
                <a:solidFill>
                  <a:srgbClr val="002060"/>
                </a:solidFill>
              </a:endParaRPr>
            </a:p>
          </p:txBody>
        </p:sp>
        <p:sp>
          <p:nvSpPr>
            <p:cNvPr id="22" name="Rectangle: Rounded Corners 21">
              <a:extLst>
                <a:ext uri="{FF2B5EF4-FFF2-40B4-BE49-F238E27FC236}">
                  <a16:creationId xmlns:a16="http://schemas.microsoft.com/office/drawing/2014/main" id="{CD1078BD-893D-E20C-709F-CD204588FEC5}"/>
                </a:ext>
              </a:extLst>
            </p:cNvPr>
            <p:cNvSpPr/>
            <p:nvPr/>
          </p:nvSpPr>
          <p:spPr>
            <a:xfrm>
              <a:off x="5917237" y="1648077"/>
              <a:ext cx="3031820" cy="1847346"/>
            </a:xfrm>
            <a:prstGeom prst="round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23" name="TextBox 22">
              <a:extLst>
                <a:ext uri="{FF2B5EF4-FFF2-40B4-BE49-F238E27FC236}">
                  <a16:creationId xmlns:a16="http://schemas.microsoft.com/office/drawing/2014/main" id="{D721A496-26D4-453C-39CB-071A69C9A727}"/>
                </a:ext>
              </a:extLst>
            </p:cNvPr>
            <p:cNvSpPr txBox="1"/>
            <p:nvPr/>
          </p:nvSpPr>
          <p:spPr>
            <a:xfrm>
              <a:off x="6050304" y="2357895"/>
              <a:ext cx="2765685" cy="364891"/>
            </a:xfrm>
            <a:prstGeom prst="rect">
              <a:avLst/>
            </a:prstGeom>
            <a:noFill/>
          </p:spPr>
          <p:txBody>
            <a:bodyPr wrap="square" rtlCol="0">
              <a:noAutofit/>
            </a:bodyPr>
            <a:lstStyle/>
            <a:p>
              <a:pPr algn="ctr"/>
              <a:r>
                <a:rPr lang="en-US" sz="2000" b="1" dirty="0">
                  <a:solidFill>
                    <a:srgbClr val="18B4AB"/>
                  </a:solidFill>
                  <a:cs typeface="Calibri"/>
                </a:rPr>
                <a:t>HOSTING THEIR OWN SPANISH RADIO SHOW</a:t>
              </a:r>
            </a:p>
            <a:p>
              <a:pPr algn="ctr"/>
              <a:r>
                <a:rPr lang="en-US" sz="2000" b="1" dirty="0">
                  <a:solidFill>
                    <a:srgbClr val="18B4AB"/>
                  </a:solidFill>
                  <a:cs typeface="Calibri"/>
                </a:rPr>
                <a:t>(PODCAST)</a:t>
              </a:r>
            </a:p>
          </p:txBody>
        </p:sp>
      </p:grpSp>
      <p:cxnSp>
        <p:nvCxnSpPr>
          <p:cNvPr id="30" name="Straight Arrow Connector 29">
            <a:extLst>
              <a:ext uri="{FF2B5EF4-FFF2-40B4-BE49-F238E27FC236}">
                <a16:creationId xmlns:a16="http://schemas.microsoft.com/office/drawing/2014/main" id="{E6161B87-7FAB-9115-BF83-1C0094C29822}"/>
              </a:ext>
            </a:extLst>
          </p:cNvPr>
          <p:cNvCxnSpPr>
            <a:cxnSpLocks/>
          </p:cNvCxnSpPr>
          <p:nvPr/>
        </p:nvCxnSpPr>
        <p:spPr>
          <a:xfrm>
            <a:off x="5078475" y="2514338"/>
            <a:ext cx="465658" cy="0"/>
          </a:xfrm>
          <a:prstGeom prst="straightConnector1">
            <a:avLst/>
          </a:prstGeom>
          <a:ln w="57150">
            <a:solidFill>
              <a:srgbClr val="9E43A4"/>
            </a:solidFill>
            <a:tailEnd type="triangle"/>
          </a:ln>
        </p:spPr>
        <p:style>
          <a:lnRef idx="2">
            <a:schemeClr val="accent1"/>
          </a:lnRef>
          <a:fillRef idx="0">
            <a:schemeClr val="accent1"/>
          </a:fillRef>
          <a:effectRef idx="1">
            <a:schemeClr val="accent1"/>
          </a:effectRef>
          <a:fontRef idx="minor">
            <a:schemeClr val="tx1"/>
          </a:fontRef>
        </p:style>
      </p:cxnSp>
      <p:sp>
        <p:nvSpPr>
          <p:cNvPr id="41" name="Right Brace 40">
            <a:extLst>
              <a:ext uri="{FF2B5EF4-FFF2-40B4-BE49-F238E27FC236}">
                <a16:creationId xmlns:a16="http://schemas.microsoft.com/office/drawing/2014/main" id="{165FA921-470F-03AA-011D-52C5ADA4F865}"/>
              </a:ext>
            </a:extLst>
          </p:cNvPr>
          <p:cNvSpPr/>
          <p:nvPr/>
        </p:nvSpPr>
        <p:spPr>
          <a:xfrm rot="5400000">
            <a:off x="1880516" y="1651362"/>
            <a:ext cx="540518" cy="3446067"/>
          </a:xfrm>
          <a:prstGeom prst="rightBrace">
            <a:avLst>
              <a:gd name="adj1" fmla="val 0"/>
              <a:gd name="adj2" fmla="val 50000"/>
            </a:avLst>
          </a:prstGeom>
          <a:noFill/>
          <a:ln w="28575">
            <a:solidFill>
              <a:srgbClr val="002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42" name="TextBox 41">
            <a:extLst>
              <a:ext uri="{FF2B5EF4-FFF2-40B4-BE49-F238E27FC236}">
                <a16:creationId xmlns:a16="http://schemas.microsoft.com/office/drawing/2014/main" id="{73D42CD5-4CFA-502D-19BD-4DA2CF0519D6}"/>
              </a:ext>
            </a:extLst>
          </p:cNvPr>
          <p:cNvSpPr txBox="1"/>
          <p:nvPr/>
        </p:nvSpPr>
        <p:spPr>
          <a:xfrm>
            <a:off x="757343" y="3685953"/>
            <a:ext cx="2786864" cy="400110"/>
          </a:xfrm>
          <a:prstGeom prst="rect">
            <a:avLst/>
          </a:prstGeom>
          <a:noFill/>
        </p:spPr>
        <p:txBody>
          <a:bodyPr wrap="square" rtlCol="0">
            <a:spAutoFit/>
          </a:bodyPr>
          <a:lstStyle/>
          <a:p>
            <a:pPr algn="ctr"/>
            <a:r>
              <a:rPr lang="es-ES" sz="2000" b="1" dirty="0" err="1">
                <a:solidFill>
                  <a:srgbClr val="002060"/>
                </a:solidFill>
              </a:rPr>
              <a:t>Throughout</a:t>
            </a:r>
            <a:r>
              <a:rPr lang="es-ES" sz="2000" b="1" dirty="0">
                <a:solidFill>
                  <a:srgbClr val="002060"/>
                </a:solidFill>
              </a:rPr>
              <a:t> </a:t>
            </a:r>
            <a:r>
              <a:rPr lang="es-ES" sz="2000" b="1" dirty="0" err="1">
                <a:solidFill>
                  <a:srgbClr val="002060"/>
                </a:solidFill>
              </a:rPr>
              <a:t>Semester</a:t>
            </a:r>
            <a:r>
              <a:rPr lang="es-ES" sz="2000" b="1" dirty="0">
                <a:solidFill>
                  <a:srgbClr val="002060"/>
                </a:solidFill>
              </a:rPr>
              <a:t> 2</a:t>
            </a:r>
          </a:p>
        </p:txBody>
      </p:sp>
    </p:spTree>
    <p:extLst>
      <p:ext uri="{BB962C8B-B14F-4D97-AF65-F5344CB8AC3E}">
        <p14:creationId xmlns:p14="http://schemas.microsoft.com/office/powerpoint/2010/main" val="294532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7" grpId="0" animBg="1"/>
      <p:bldP spid="18" grpId="0"/>
      <p:bldP spid="41" grpId="0" animBg="1"/>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F54F8-6172-58E3-78E7-F58E37F96BC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A748768-CACB-F4FE-788A-F1941AE386EB}"/>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F7752B5-355F-EDB3-15B1-F52F125ABFC6}"/>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13</a:t>
            </a:fld>
            <a:endParaRPr lang="en-GB" sz="1200" dirty="0">
              <a:solidFill>
                <a:schemeClr val="bg2">
                  <a:lumMod val="50000"/>
                </a:schemeClr>
              </a:solidFill>
            </a:endParaRPr>
          </a:p>
        </p:txBody>
      </p:sp>
      <p:sp>
        <p:nvSpPr>
          <p:cNvPr id="2" name="Title 1">
            <a:extLst>
              <a:ext uri="{FF2B5EF4-FFF2-40B4-BE49-F238E27FC236}">
                <a16:creationId xmlns:a16="http://schemas.microsoft.com/office/drawing/2014/main" id="{96DE6CE4-7EC0-069B-FD46-1E2CD745BA21}"/>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
        <p:nvSpPr>
          <p:cNvPr id="4" name="TextBox 3">
            <a:extLst>
              <a:ext uri="{FF2B5EF4-FFF2-40B4-BE49-F238E27FC236}">
                <a16:creationId xmlns:a16="http://schemas.microsoft.com/office/drawing/2014/main" id="{CC6D2777-B0B2-8019-74C2-360FFCBC080D}"/>
              </a:ext>
            </a:extLst>
          </p:cNvPr>
          <p:cNvSpPr txBox="1"/>
          <p:nvPr/>
        </p:nvSpPr>
        <p:spPr>
          <a:xfrm>
            <a:off x="573258" y="1042543"/>
            <a:ext cx="7997483" cy="3373359"/>
          </a:xfrm>
          <a:prstGeom prst="rect">
            <a:avLst/>
          </a:prstGeom>
          <a:noFill/>
        </p:spPr>
        <p:txBody>
          <a:bodyPr wrap="square" rtlCol="0">
            <a:spAutoFit/>
          </a:bodyPr>
          <a:lstStyle/>
          <a:p>
            <a:pPr algn="just">
              <a:lnSpc>
                <a:spcPct val="150000"/>
              </a:lnSpc>
            </a:pPr>
            <a:r>
              <a:rPr lang="es-ES" b="1" dirty="0">
                <a:solidFill>
                  <a:srgbClr val="002060"/>
                </a:solidFill>
              </a:rPr>
              <a:t>In </a:t>
            </a:r>
            <a:r>
              <a:rPr lang="es-ES" b="1" dirty="0" err="1">
                <a:solidFill>
                  <a:srgbClr val="002060"/>
                </a:solidFill>
              </a:rPr>
              <a:t>mediation</a:t>
            </a:r>
            <a:r>
              <a:rPr lang="es-ES" b="1" dirty="0">
                <a:solidFill>
                  <a:srgbClr val="CE57C1"/>
                </a:solidFill>
              </a:rPr>
              <a:t>, </a:t>
            </a:r>
            <a:r>
              <a:rPr lang="es-ES" b="1" dirty="0" err="1">
                <a:solidFill>
                  <a:srgbClr val="CE57C1"/>
                </a:solidFill>
              </a:rPr>
              <a:t>the</a:t>
            </a:r>
            <a:r>
              <a:rPr lang="es-ES" b="1" dirty="0">
                <a:solidFill>
                  <a:srgbClr val="CE57C1"/>
                </a:solidFill>
              </a:rPr>
              <a:t> </a:t>
            </a:r>
            <a:r>
              <a:rPr lang="es-ES" b="1" dirty="0" err="1">
                <a:solidFill>
                  <a:srgbClr val="CE57C1"/>
                </a:solidFill>
              </a:rPr>
              <a:t>user</a:t>
            </a:r>
            <a:r>
              <a:rPr lang="es-ES" b="1" dirty="0">
                <a:solidFill>
                  <a:srgbClr val="CE57C1"/>
                </a:solidFill>
              </a:rPr>
              <a:t>/</a:t>
            </a:r>
            <a:r>
              <a:rPr lang="es-ES" b="1" dirty="0" err="1">
                <a:solidFill>
                  <a:srgbClr val="CE57C1"/>
                </a:solidFill>
              </a:rPr>
              <a:t>learner</a:t>
            </a:r>
            <a:r>
              <a:rPr lang="es-ES" b="1" dirty="0">
                <a:solidFill>
                  <a:srgbClr val="CE57C1"/>
                </a:solidFill>
              </a:rPr>
              <a:t> </a:t>
            </a:r>
            <a:r>
              <a:rPr lang="es-ES" b="1" dirty="0" err="1">
                <a:solidFill>
                  <a:srgbClr val="002060"/>
                </a:solidFill>
              </a:rPr>
              <a:t>acts</a:t>
            </a:r>
            <a:r>
              <a:rPr lang="es-ES" b="1" dirty="0">
                <a:solidFill>
                  <a:srgbClr val="002060"/>
                </a:solidFill>
              </a:rPr>
              <a:t> as</a:t>
            </a:r>
            <a:r>
              <a:rPr lang="es-ES" b="1" dirty="0">
                <a:solidFill>
                  <a:srgbClr val="CE57C1"/>
                </a:solidFill>
              </a:rPr>
              <a:t> a social </a:t>
            </a:r>
            <a:r>
              <a:rPr lang="es-ES" b="1" dirty="0" err="1">
                <a:solidFill>
                  <a:srgbClr val="CE57C1"/>
                </a:solidFill>
              </a:rPr>
              <a:t>agent</a:t>
            </a:r>
            <a:r>
              <a:rPr lang="es-ES" b="1" dirty="0">
                <a:solidFill>
                  <a:srgbClr val="CE57C1"/>
                </a:solidFill>
              </a:rPr>
              <a:t> </a:t>
            </a:r>
            <a:r>
              <a:rPr lang="es-ES" b="1" dirty="0" err="1">
                <a:solidFill>
                  <a:srgbClr val="002060"/>
                </a:solidFill>
              </a:rPr>
              <a:t>who</a:t>
            </a:r>
            <a:r>
              <a:rPr lang="es-ES" b="1" dirty="0">
                <a:solidFill>
                  <a:srgbClr val="CE57C1"/>
                </a:solidFill>
              </a:rPr>
              <a:t> </a:t>
            </a:r>
            <a:r>
              <a:rPr lang="es-ES" b="1" dirty="0" err="1">
                <a:solidFill>
                  <a:srgbClr val="CE57C1"/>
                </a:solidFill>
              </a:rPr>
              <a:t>creates</a:t>
            </a:r>
            <a:r>
              <a:rPr lang="es-ES" b="1" dirty="0">
                <a:solidFill>
                  <a:srgbClr val="CE57C1"/>
                </a:solidFill>
              </a:rPr>
              <a:t> bridges </a:t>
            </a:r>
            <a:r>
              <a:rPr lang="es-ES" b="1" dirty="0">
                <a:solidFill>
                  <a:srgbClr val="002060"/>
                </a:solidFill>
              </a:rPr>
              <a:t>and </a:t>
            </a:r>
            <a:r>
              <a:rPr lang="es-ES" b="1" dirty="0" err="1">
                <a:solidFill>
                  <a:srgbClr val="CE57C1"/>
                </a:solidFill>
              </a:rPr>
              <a:t>helps</a:t>
            </a:r>
            <a:r>
              <a:rPr lang="es-ES" b="1" dirty="0">
                <a:solidFill>
                  <a:srgbClr val="CE57C1"/>
                </a:solidFill>
              </a:rPr>
              <a:t> </a:t>
            </a:r>
            <a:r>
              <a:rPr lang="es-ES" b="1" dirty="0" err="1">
                <a:solidFill>
                  <a:srgbClr val="CE57C1"/>
                </a:solidFill>
              </a:rPr>
              <a:t>to</a:t>
            </a:r>
            <a:r>
              <a:rPr lang="es-ES" b="1" dirty="0">
                <a:solidFill>
                  <a:srgbClr val="CE57C1"/>
                </a:solidFill>
              </a:rPr>
              <a:t> </a:t>
            </a:r>
            <a:r>
              <a:rPr lang="es-ES" b="1" dirty="0" err="1">
                <a:solidFill>
                  <a:srgbClr val="CE57C1"/>
                </a:solidFill>
              </a:rPr>
              <a:t>construct</a:t>
            </a:r>
            <a:r>
              <a:rPr lang="es-ES" b="1" dirty="0">
                <a:solidFill>
                  <a:srgbClr val="CE57C1"/>
                </a:solidFill>
              </a:rPr>
              <a:t> </a:t>
            </a:r>
            <a:r>
              <a:rPr lang="es-ES" b="1" dirty="0" err="1">
                <a:solidFill>
                  <a:srgbClr val="CE57C1"/>
                </a:solidFill>
              </a:rPr>
              <a:t>or</a:t>
            </a:r>
            <a:r>
              <a:rPr lang="es-ES" b="1" dirty="0">
                <a:solidFill>
                  <a:srgbClr val="CE57C1"/>
                </a:solidFill>
              </a:rPr>
              <a:t> </a:t>
            </a:r>
            <a:r>
              <a:rPr lang="es-ES" b="1" dirty="0" err="1">
                <a:solidFill>
                  <a:srgbClr val="CE57C1"/>
                </a:solidFill>
              </a:rPr>
              <a:t>convey</a:t>
            </a:r>
            <a:r>
              <a:rPr lang="es-ES" b="1" dirty="0">
                <a:solidFill>
                  <a:srgbClr val="CE57C1"/>
                </a:solidFill>
              </a:rPr>
              <a:t> </a:t>
            </a:r>
            <a:r>
              <a:rPr lang="es-ES" b="1" dirty="0" err="1">
                <a:solidFill>
                  <a:srgbClr val="CE57C1"/>
                </a:solidFill>
              </a:rPr>
              <a:t>meaning</a:t>
            </a:r>
            <a:r>
              <a:rPr lang="es-ES" b="1" dirty="0">
                <a:solidFill>
                  <a:srgbClr val="002060"/>
                </a:solidFill>
              </a:rPr>
              <a:t>, </a:t>
            </a:r>
            <a:r>
              <a:rPr lang="es-ES" b="1" dirty="0" err="1">
                <a:solidFill>
                  <a:srgbClr val="CE57C1"/>
                </a:solidFill>
              </a:rPr>
              <a:t>sometimes</a:t>
            </a:r>
            <a:r>
              <a:rPr lang="es-ES" b="1" dirty="0">
                <a:solidFill>
                  <a:srgbClr val="CE57C1"/>
                </a:solidFill>
              </a:rPr>
              <a:t> </a:t>
            </a:r>
            <a:r>
              <a:rPr lang="es-ES" b="1" dirty="0" err="1">
                <a:solidFill>
                  <a:srgbClr val="CE57C1"/>
                </a:solidFill>
              </a:rPr>
              <a:t>within</a:t>
            </a:r>
            <a:r>
              <a:rPr lang="es-ES" b="1" dirty="0">
                <a:solidFill>
                  <a:srgbClr val="CE57C1"/>
                </a:solidFill>
              </a:rPr>
              <a:t> </a:t>
            </a:r>
            <a:r>
              <a:rPr lang="es-ES" b="1" dirty="0" err="1">
                <a:solidFill>
                  <a:srgbClr val="CE57C1"/>
                </a:solidFill>
              </a:rPr>
              <a:t>the</a:t>
            </a:r>
            <a:r>
              <a:rPr lang="es-ES" b="1" dirty="0">
                <a:solidFill>
                  <a:srgbClr val="CE57C1"/>
                </a:solidFill>
              </a:rPr>
              <a:t> </a:t>
            </a:r>
            <a:r>
              <a:rPr lang="es-ES" b="1" dirty="0" err="1">
                <a:solidFill>
                  <a:srgbClr val="CE57C1"/>
                </a:solidFill>
              </a:rPr>
              <a:t>same</a:t>
            </a:r>
            <a:r>
              <a:rPr lang="es-ES" b="1" dirty="0">
                <a:solidFill>
                  <a:srgbClr val="CE57C1"/>
                </a:solidFill>
              </a:rPr>
              <a:t> </a:t>
            </a:r>
            <a:r>
              <a:rPr lang="es-ES" b="1" dirty="0" err="1">
                <a:solidFill>
                  <a:srgbClr val="CE57C1"/>
                </a:solidFill>
              </a:rPr>
              <a:t>language</a:t>
            </a:r>
            <a:r>
              <a:rPr lang="es-ES" b="1" dirty="0">
                <a:solidFill>
                  <a:srgbClr val="002060"/>
                </a:solidFill>
              </a:rPr>
              <a:t>, </a:t>
            </a:r>
            <a:r>
              <a:rPr lang="es-ES" b="1" dirty="0" err="1">
                <a:solidFill>
                  <a:srgbClr val="002060"/>
                </a:solidFill>
              </a:rPr>
              <a:t>sometimes</a:t>
            </a:r>
            <a:r>
              <a:rPr lang="es-ES" b="1" dirty="0">
                <a:solidFill>
                  <a:srgbClr val="002060"/>
                </a:solidFill>
              </a:rPr>
              <a:t> </a:t>
            </a:r>
            <a:r>
              <a:rPr lang="es-ES" b="1" dirty="0" err="1">
                <a:solidFill>
                  <a:srgbClr val="002060"/>
                </a:solidFill>
              </a:rPr>
              <a:t>from</a:t>
            </a:r>
            <a:r>
              <a:rPr lang="es-ES" b="1" dirty="0">
                <a:solidFill>
                  <a:srgbClr val="002060"/>
                </a:solidFill>
              </a:rPr>
              <a:t> </a:t>
            </a:r>
            <a:r>
              <a:rPr lang="es-ES" b="1" dirty="0" err="1">
                <a:solidFill>
                  <a:srgbClr val="002060"/>
                </a:solidFill>
              </a:rPr>
              <a:t>one</a:t>
            </a:r>
            <a:r>
              <a:rPr lang="es-ES" b="1" dirty="0">
                <a:solidFill>
                  <a:srgbClr val="002060"/>
                </a:solidFill>
              </a:rPr>
              <a:t> </a:t>
            </a:r>
            <a:r>
              <a:rPr lang="es-ES" b="1" dirty="0" err="1">
                <a:solidFill>
                  <a:srgbClr val="002060"/>
                </a:solidFill>
              </a:rPr>
              <a:t>language</a:t>
            </a:r>
            <a:r>
              <a:rPr lang="es-ES" b="1" dirty="0">
                <a:solidFill>
                  <a:srgbClr val="002060"/>
                </a:solidFill>
              </a:rPr>
              <a:t> </a:t>
            </a:r>
            <a:r>
              <a:rPr lang="es-ES" b="1" dirty="0" err="1">
                <a:solidFill>
                  <a:srgbClr val="002060"/>
                </a:solidFill>
              </a:rPr>
              <a:t>to</a:t>
            </a:r>
            <a:r>
              <a:rPr lang="es-ES" b="1" dirty="0">
                <a:solidFill>
                  <a:srgbClr val="002060"/>
                </a:solidFill>
              </a:rPr>
              <a:t> </a:t>
            </a:r>
            <a:r>
              <a:rPr lang="es-ES" b="1" dirty="0" err="1">
                <a:solidFill>
                  <a:srgbClr val="002060"/>
                </a:solidFill>
              </a:rPr>
              <a:t>another</a:t>
            </a:r>
            <a:r>
              <a:rPr lang="es-ES" b="1" dirty="0">
                <a:solidFill>
                  <a:srgbClr val="002060"/>
                </a:solidFill>
              </a:rPr>
              <a:t> (</a:t>
            </a:r>
            <a:r>
              <a:rPr lang="es-ES" b="1" dirty="0" err="1">
                <a:solidFill>
                  <a:srgbClr val="002060"/>
                </a:solidFill>
              </a:rPr>
              <a:t>cross-linguistic</a:t>
            </a:r>
            <a:r>
              <a:rPr lang="es-ES" b="1" dirty="0">
                <a:solidFill>
                  <a:srgbClr val="002060"/>
                </a:solidFill>
              </a:rPr>
              <a:t> </a:t>
            </a:r>
            <a:r>
              <a:rPr lang="es-ES" b="1" dirty="0" err="1">
                <a:solidFill>
                  <a:srgbClr val="002060"/>
                </a:solidFill>
              </a:rPr>
              <a:t>mediation</a:t>
            </a:r>
            <a:r>
              <a:rPr lang="es-ES" b="1" dirty="0">
                <a:solidFill>
                  <a:srgbClr val="002060"/>
                </a:solidFill>
              </a:rPr>
              <a:t>). </a:t>
            </a:r>
            <a:r>
              <a:rPr lang="es-ES" b="1" dirty="0" err="1">
                <a:solidFill>
                  <a:srgbClr val="002060"/>
                </a:solidFill>
              </a:rPr>
              <a:t>The</a:t>
            </a:r>
            <a:r>
              <a:rPr lang="es-ES" b="1" dirty="0">
                <a:solidFill>
                  <a:srgbClr val="002060"/>
                </a:solidFill>
              </a:rPr>
              <a:t> </a:t>
            </a:r>
            <a:r>
              <a:rPr lang="es-ES" b="1" dirty="0" err="1">
                <a:solidFill>
                  <a:srgbClr val="002060"/>
                </a:solidFill>
              </a:rPr>
              <a:t>focus</a:t>
            </a:r>
            <a:r>
              <a:rPr lang="es-ES" b="1" dirty="0">
                <a:solidFill>
                  <a:srgbClr val="002060"/>
                </a:solidFill>
              </a:rPr>
              <a:t> </a:t>
            </a:r>
            <a:r>
              <a:rPr lang="es-ES" b="1" dirty="0" err="1">
                <a:solidFill>
                  <a:srgbClr val="002060"/>
                </a:solidFill>
              </a:rPr>
              <a:t>is</a:t>
            </a:r>
            <a:r>
              <a:rPr lang="es-ES" b="1" dirty="0">
                <a:solidFill>
                  <a:srgbClr val="002060"/>
                </a:solidFill>
              </a:rPr>
              <a:t> </a:t>
            </a:r>
            <a:r>
              <a:rPr lang="es-ES" b="1" dirty="0" err="1">
                <a:solidFill>
                  <a:srgbClr val="002060"/>
                </a:solidFill>
              </a:rPr>
              <a:t>on</a:t>
            </a:r>
            <a:r>
              <a:rPr lang="es-ES" b="1" dirty="0">
                <a:solidFill>
                  <a:srgbClr val="002060"/>
                </a:solidFill>
              </a:rPr>
              <a:t> </a:t>
            </a:r>
            <a:r>
              <a:rPr lang="es-ES" b="1" dirty="0" err="1">
                <a:solidFill>
                  <a:srgbClr val="002060"/>
                </a:solidFill>
              </a:rPr>
              <a:t>the</a:t>
            </a:r>
            <a:r>
              <a:rPr lang="es-ES" b="1" dirty="0">
                <a:solidFill>
                  <a:srgbClr val="002060"/>
                </a:solidFill>
              </a:rPr>
              <a:t> role </a:t>
            </a:r>
            <a:r>
              <a:rPr lang="es-ES" b="1" dirty="0" err="1">
                <a:solidFill>
                  <a:srgbClr val="002060"/>
                </a:solidFill>
              </a:rPr>
              <a:t>of</a:t>
            </a:r>
            <a:r>
              <a:rPr lang="es-ES" b="1" dirty="0">
                <a:solidFill>
                  <a:srgbClr val="002060"/>
                </a:solidFill>
              </a:rPr>
              <a:t> </a:t>
            </a:r>
            <a:r>
              <a:rPr lang="es-ES" b="1" dirty="0" err="1">
                <a:solidFill>
                  <a:srgbClr val="002060"/>
                </a:solidFill>
              </a:rPr>
              <a:t>language</a:t>
            </a:r>
            <a:r>
              <a:rPr lang="es-ES" b="1" dirty="0">
                <a:solidFill>
                  <a:srgbClr val="002060"/>
                </a:solidFill>
              </a:rPr>
              <a:t> in </a:t>
            </a:r>
            <a:r>
              <a:rPr lang="es-ES" b="1" dirty="0" err="1">
                <a:solidFill>
                  <a:srgbClr val="002060"/>
                </a:solidFill>
              </a:rPr>
              <a:t>processes</a:t>
            </a:r>
            <a:r>
              <a:rPr lang="es-ES" b="1" dirty="0">
                <a:solidFill>
                  <a:srgbClr val="002060"/>
                </a:solidFill>
              </a:rPr>
              <a:t> </a:t>
            </a:r>
            <a:r>
              <a:rPr lang="es-ES" b="1" dirty="0" err="1">
                <a:solidFill>
                  <a:srgbClr val="002060"/>
                </a:solidFill>
              </a:rPr>
              <a:t>like</a:t>
            </a:r>
            <a:r>
              <a:rPr lang="es-ES" b="1" dirty="0">
                <a:solidFill>
                  <a:srgbClr val="002060"/>
                </a:solidFill>
              </a:rPr>
              <a:t> </a:t>
            </a:r>
            <a:r>
              <a:rPr lang="es-ES" b="1" dirty="0" err="1">
                <a:solidFill>
                  <a:srgbClr val="CE57C1"/>
                </a:solidFill>
              </a:rPr>
              <a:t>creating</a:t>
            </a:r>
            <a:r>
              <a:rPr lang="es-ES" b="1" dirty="0">
                <a:solidFill>
                  <a:srgbClr val="CE57C1"/>
                </a:solidFill>
              </a:rPr>
              <a:t> </a:t>
            </a:r>
            <a:r>
              <a:rPr lang="es-ES" b="1" dirty="0" err="1">
                <a:solidFill>
                  <a:srgbClr val="CE57C1"/>
                </a:solidFill>
              </a:rPr>
              <a:t>the</a:t>
            </a:r>
            <a:r>
              <a:rPr lang="es-ES" b="1" dirty="0">
                <a:solidFill>
                  <a:srgbClr val="CE57C1"/>
                </a:solidFill>
              </a:rPr>
              <a:t> </a:t>
            </a:r>
            <a:r>
              <a:rPr lang="es-ES" b="1" dirty="0" err="1">
                <a:solidFill>
                  <a:srgbClr val="CE57C1"/>
                </a:solidFill>
              </a:rPr>
              <a:t>space</a:t>
            </a:r>
            <a:r>
              <a:rPr lang="es-ES" b="1" dirty="0">
                <a:solidFill>
                  <a:srgbClr val="CE57C1"/>
                </a:solidFill>
              </a:rPr>
              <a:t> </a:t>
            </a:r>
            <a:r>
              <a:rPr lang="es-ES" b="1" dirty="0">
                <a:solidFill>
                  <a:srgbClr val="002060"/>
                </a:solidFill>
              </a:rPr>
              <a:t>and </a:t>
            </a:r>
            <a:r>
              <a:rPr lang="es-ES" b="1" dirty="0" err="1">
                <a:solidFill>
                  <a:srgbClr val="002060"/>
                </a:solidFill>
              </a:rPr>
              <a:t>conditions</a:t>
            </a:r>
            <a:r>
              <a:rPr lang="es-ES" b="1" dirty="0">
                <a:solidFill>
                  <a:srgbClr val="CE57C1"/>
                </a:solidFill>
              </a:rPr>
              <a:t> </a:t>
            </a:r>
            <a:r>
              <a:rPr lang="es-ES" b="1" dirty="0" err="1">
                <a:solidFill>
                  <a:srgbClr val="CE57C1"/>
                </a:solidFill>
              </a:rPr>
              <a:t>for</a:t>
            </a:r>
            <a:r>
              <a:rPr lang="es-ES" b="1" dirty="0">
                <a:solidFill>
                  <a:srgbClr val="CE57C1"/>
                </a:solidFill>
              </a:rPr>
              <a:t> </a:t>
            </a:r>
            <a:r>
              <a:rPr lang="es-ES" b="1" dirty="0" err="1">
                <a:solidFill>
                  <a:srgbClr val="CE57C1"/>
                </a:solidFill>
              </a:rPr>
              <a:t>communicating</a:t>
            </a:r>
            <a:r>
              <a:rPr lang="es-ES" b="1" dirty="0">
                <a:solidFill>
                  <a:srgbClr val="CE57C1"/>
                </a:solidFill>
              </a:rPr>
              <a:t> and/</a:t>
            </a:r>
            <a:r>
              <a:rPr lang="es-ES" b="1" dirty="0" err="1">
                <a:solidFill>
                  <a:srgbClr val="CE57C1"/>
                </a:solidFill>
              </a:rPr>
              <a:t>or</a:t>
            </a:r>
            <a:r>
              <a:rPr lang="es-ES" b="1" dirty="0">
                <a:solidFill>
                  <a:srgbClr val="CE57C1"/>
                </a:solidFill>
              </a:rPr>
              <a:t> </a:t>
            </a:r>
            <a:r>
              <a:rPr lang="es-ES" b="1" dirty="0" err="1">
                <a:solidFill>
                  <a:srgbClr val="CE57C1"/>
                </a:solidFill>
              </a:rPr>
              <a:t>learning</a:t>
            </a:r>
            <a:r>
              <a:rPr lang="es-ES" b="1" dirty="0">
                <a:solidFill>
                  <a:srgbClr val="002060"/>
                </a:solidFill>
              </a:rPr>
              <a:t>, </a:t>
            </a:r>
            <a:r>
              <a:rPr lang="es-ES" b="1" dirty="0" err="1">
                <a:solidFill>
                  <a:srgbClr val="002060"/>
                </a:solidFill>
              </a:rPr>
              <a:t>collaborating</a:t>
            </a:r>
            <a:r>
              <a:rPr lang="es-ES" b="1" dirty="0">
                <a:solidFill>
                  <a:srgbClr val="002060"/>
                </a:solidFill>
              </a:rPr>
              <a:t> </a:t>
            </a:r>
            <a:r>
              <a:rPr lang="es-ES" b="1" dirty="0" err="1">
                <a:solidFill>
                  <a:srgbClr val="002060"/>
                </a:solidFill>
              </a:rPr>
              <a:t>to</a:t>
            </a:r>
            <a:r>
              <a:rPr lang="es-ES" b="1" dirty="0">
                <a:solidFill>
                  <a:srgbClr val="002060"/>
                </a:solidFill>
              </a:rPr>
              <a:t> </a:t>
            </a:r>
            <a:r>
              <a:rPr lang="es-ES" b="1" dirty="0" err="1">
                <a:solidFill>
                  <a:srgbClr val="002060"/>
                </a:solidFill>
              </a:rPr>
              <a:t>construct</a:t>
            </a:r>
            <a:r>
              <a:rPr lang="es-ES" b="1" dirty="0">
                <a:solidFill>
                  <a:srgbClr val="002060"/>
                </a:solidFill>
              </a:rPr>
              <a:t> new </a:t>
            </a:r>
            <a:r>
              <a:rPr lang="es-ES" b="1" dirty="0" err="1">
                <a:solidFill>
                  <a:srgbClr val="002060"/>
                </a:solidFill>
              </a:rPr>
              <a:t>meaning</a:t>
            </a:r>
            <a:r>
              <a:rPr lang="es-ES" b="1" dirty="0">
                <a:solidFill>
                  <a:srgbClr val="002060"/>
                </a:solidFill>
              </a:rPr>
              <a:t>, </a:t>
            </a:r>
            <a:r>
              <a:rPr lang="es-ES" b="1" dirty="0" err="1">
                <a:solidFill>
                  <a:srgbClr val="002060"/>
                </a:solidFill>
              </a:rPr>
              <a:t>encouraging</a:t>
            </a:r>
            <a:r>
              <a:rPr lang="es-ES" b="1" dirty="0">
                <a:solidFill>
                  <a:srgbClr val="002060"/>
                </a:solidFill>
              </a:rPr>
              <a:t> </a:t>
            </a:r>
            <a:r>
              <a:rPr lang="es-ES" b="1" dirty="0" err="1">
                <a:solidFill>
                  <a:srgbClr val="002060"/>
                </a:solidFill>
              </a:rPr>
              <a:t>others</a:t>
            </a:r>
            <a:r>
              <a:rPr lang="es-ES" b="1" dirty="0">
                <a:solidFill>
                  <a:srgbClr val="002060"/>
                </a:solidFill>
              </a:rPr>
              <a:t> </a:t>
            </a:r>
            <a:r>
              <a:rPr lang="es-ES" b="1" dirty="0" err="1">
                <a:solidFill>
                  <a:srgbClr val="002060"/>
                </a:solidFill>
              </a:rPr>
              <a:t>to</a:t>
            </a:r>
            <a:r>
              <a:rPr lang="es-ES" b="1" dirty="0">
                <a:solidFill>
                  <a:srgbClr val="002060"/>
                </a:solidFill>
              </a:rPr>
              <a:t> </a:t>
            </a:r>
            <a:r>
              <a:rPr lang="es-ES" b="1" dirty="0" err="1">
                <a:solidFill>
                  <a:srgbClr val="002060"/>
                </a:solidFill>
              </a:rPr>
              <a:t>construct</a:t>
            </a:r>
            <a:r>
              <a:rPr lang="es-ES" b="1" dirty="0">
                <a:solidFill>
                  <a:srgbClr val="002060"/>
                </a:solidFill>
              </a:rPr>
              <a:t> </a:t>
            </a:r>
            <a:r>
              <a:rPr lang="es-ES" b="1" dirty="0" err="1">
                <a:solidFill>
                  <a:srgbClr val="002060"/>
                </a:solidFill>
              </a:rPr>
              <a:t>or</a:t>
            </a:r>
            <a:r>
              <a:rPr lang="es-ES" b="1" dirty="0">
                <a:solidFill>
                  <a:srgbClr val="002060"/>
                </a:solidFill>
              </a:rPr>
              <a:t> </a:t>
            </a:r>
            <a:r>
              <a:rPr lang="es-ES" b="1" dirty="0" err="1">
                <a:solidFill>
                  <a:srgbClr val="002060"/>
                </a:solidFill>
              </a:rPr>
              <a:t>understand</a:t>
            </a:r>
            <a:r>
              <a:rPr lang="es-ES" b="1" dirty="0">
                <a:solidFill>
                  <a:srgbClr val="002060"/>
                </a:solidFill>
              </a:rPr>
              <a:t> new </a:t>
            </a:r>
            <a:r>
              <a:rPr lang="es-ES" b="1" dirty="0" err="1">
                <a:solidFill>
                  <a:srgbClr val="002060"/>
                </a:solidFill>
              </a:rPr>
              <a:t>meaning</a:t>
            </a:r>
            <a:r>
              <a:rPr lang="es-ES" b="1" dirty="0">
                <a:solidFill>
                  <a:srgbClr val="002060"/>
                </a:solidFill>
              </a:rPr>
              <a:t>, and </a:t>
            </a:r>
            <a:r>
              <a:rPr lang="es-ES" b="1" dirty="0">
                <a:solidFill>
                  <a:srgbClr val="CE57C1"/>
                </a:solidFill>
              </a:rPr>
              <a:t>passing new </a:t>
            </a:r>
            <a:r>
              <a:rPr lang="es-ES" b="1" dirty="0" err="1">
                <a:solidFill>
                  <a:srgbClr val="CE57C1"/>
                </a:solidFill>
              </a:rPr>
              <a:t>information</a:t>
            </a:r>
            <a:r>
              <a:rPr lang="es-ES" b="1" dirty="0">
                <a:solidFill>
                  <a:srgbClr val="CE57C1"/>
                </a:solidFill>
              </a:rPr>
              <a:t> in </a:t>
            </a:r>
            <a:r>
              <a:rPr lang="es-ES" b="1" dirty="0" err="1">
                <a:solidFill>
                  <a:srgbClr val="CE57C1"/>
                </a:solidFill>
              </a:rPr>
              <a:t>an</a:t>
            </a:r>
            <a:r>
              <a:rPr lang="es-ES" b="1" dirty="0">
                <a:solidFill>
                  <a:srgbClr val="CE57C1"/>
                </a:solidFill>
              </a:rPr>
              <a:t> </a:t>
            </a:r>
            <a:r>
              <a:rPr lang="es-ES" b="1" dirty="0" err="1">
                <a:solidFill>
                  <a:srgbClr val="CE57C1"/>
                </a:solidFill>
              </a:rPr>
              <a:t>appropriate</a:t>
            </a:r>
            <a:r>
              <a:rPr lang="es-ES" b="1" dirty="0">
                <a:solidFill>
                  <a:srgbClr val="CE57C1"/>
                </a:solidFill>
              </a:rPr>
              <a:t> </a:t>
            </a:r>
            <a:r>
              <a:rPr lang="es-ES" b="1" dirty="0" err="1">
                <a:solidFill>
                  <a:srgbClr val="CE57C1"/>
                </a:solidFill>
              </a:rPr>
              <a:t>form</a:t>
            </a:r>
            <a:r>
              <a:rPr lang="es-ES" b="1" dirty="0">
                <a:solidFill>
                  <a:srgbClr val="002060"/>
                </a:solidFill>
              </a:rPr>
              <a:t>. </a:t>
            </a:r>
            <a:r>
              <a:rPr lang="es-ES" b="1" dirty="0" err="1">
                <a:solidFill>
                  <a:srgbClr val="002060"/>
                </a:solidFill>
              </a:rPr>
              <a:t>The</a:t>
            </a:r>
            <a:r>
              <a:rPr lang="es-ES" b="1" dirty="0">
                <a:solidFill>
                  <a:srgbClr val="002060"/>
                </a:solidFill>
              </a:rPr>
              <a:t> </a:t>
            </a:r>
            <a:r>
              <a:rPr lang="es-ES" b="1" dirty="0" err="1">
                <a:solidFill>
                  <a:srgbClr val="002060"/>
                </a:solidFill>
              </a:rPr>
              <a:t>context</a:t>
            </a:r>
            <a:r>
              <a:rPr lang="es-ES" b="1" dirty="0">
                <a:solidFill>
                  <a:srgbClr val="002060"/>
                </a:solidFill>
              </a:rPr>
              <a:t> can be social, </a:t>
            </a:r>
            <a:r>
              <a:rPr lang="es-ES" b="1" dirty="0" err="1">
                <a:solidFill>
                  <a:srgbClr val="002060"/>
                </a:solidFill>
              </a:rPr>
              <a:t>pedagogic</a:t>
            </a:r>
            <a:r>
              <a:rPr lang="es-ES" b="1" dirty="0">
                <a:solidFill>
                  <a:srgbClr val="002060"/>
                </a:solidFill>
              </a:rPr>
              <a:t>, cultural, </a:t>
            </a:r>
            <a:r>
              <a:rPr lang="es-ES" b="1" dirty="0" err="1">
                <a:solidFill>
                  <a:srgbClr val="002060"/>
                </a:solidFill>
              </a:rPr>
              <a:t>linguistic</a:t>
            </a:r>
            <a:r>
              <a:rPr lang="es-ES" b="1" dirty="0">
                <a:solidFill>
                  <a:srgbClr val="002060"/>
                </a:solidFill>
              </a:rPr>
              <a:t> </a:t>
            </a:r>
            <a:r>
              <a:rPr lang="es-ES" b="1" dirty="0" err="1">
                <a:solidFill>
                  <a:srgbClr val="002060"/>
                </a:solidFill>
              </a:rPr>
              <a:t>or</a:t>
            </a:r>
            <a:r>
              <a:rPr lang="es-ES" b="1" dirty="0">
                <a:solidFill>
                  <a:srgbClr val="002060"/>
                </a:solidFill>
              </a:rPr>
              <a:t> </a:t>
            </a:r>
            <a:r>
              <a:rPr lang="es-ES" b="1" dirty="0" err="1">
                <a:solidFill>
                  <a:srgbClr val="002060"/>
                </a:solidFill>
              </a:rPr>
              <a:t>professional</a:t>
            </a:r>
            <a:r>
              <a:rPr lang="es-ES" b="1" dirty="0">
                <a:solidFill>
                  <a:srgbClr val="002060"/>
                </a:solidFill>
              </a:rPr>
              <a:t>. (Council </a:t>
            </a:r>
            <a:r>
              <a:rPr lang="es-ES" b="1" dirty="0" err="1">
                <a:solidFill>
                  <a:srgbClr val="002060"/>
                </a:solidFill>
              </a:rPr>
              <a:t>of</a:t>
            </a:r>
            <a:r>
              <a:rPr lang="es-ES" b="1" dirty="0">
                <a:solidFill>
                  <a:srgbClr val="002060"/>
                </a:solidFill>
              </a:rPr>
              <a:t> </a:t>
            </a:r>
            <a:r>
              <a:rPr lang="es-ES" b="1" dirty="0" err="1">
                <a:solidFill>
                  <a:srgbClr val="002060"/>
                </a:solidFill>
              </a:rPr>
              <a:t>Europe</a:t>
            </a:r>
            <a:r>
              <a:rPr lang="es-ES" b="1" dirty="0">
                <a:solidFill>
                  <a:srgbClr val="002060"/>
                </a:solidFill>
              </a:rPr>
              <a:t>, 2018)</a:t>
            </a:r>
          </a:p>
        </p:txBody>
      </p:sp>
    </p:spTree>
    <p:extLst>
      <p:ext uri="{BB962C8B-B14F-4D97-AF65-F5344CB8AC3E}">
        <p14:creationId xmlns:p14="http://schemas.microsoft.com/office/powerpoint/2010/main" val="3199354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DAACD-11F8-9A76-1E81-01E4EDFC6C3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4720111-87D1-0B41-B095-2ACF3786C90D}"/>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5D26DE7-070E-B1BE-AFEF-D8884B7E7FB6}"/>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14</a:t>
            </a:fld>
            <a:endParaRPr lang="en-GB" sz="1200" dirty="0">
              <a:solidFill>
                <a:schemeClr val="bg2">
                  <a:lumMod val="50000"/>
                </a:schemeClr>
              </a:solidFill>
            </a:endParaRPr>
          </a:p>
        </p:txBody>
      </p:sp>
      <p:pic>
        <p:nvPicPr>
          <p:cNvPr id="9" name="Picture 8">
            <a:extLst>
              <a:ext uri="{FF2B5EF4-FFF2-40B4-BE49-F238E27FC236}">
                <a16:creationId xmlns:a16="http://schemas.microsoft.com/office/drawing/2014/main" id="{E94C60A9-5964-8747-8182-6EDC567A66EE}"/>
              </a:ext>
            </a:extLst>
          </p:cNvPr>
          <p:cNvPicPr>
            <a:picLocks noChangeAspect="1"/>
          </p:cNvPicPr>
          <p:nvPr/>
        </p:nvPicPr>
        <p:blipFill>
          <a:blip r:embed="rId3"/>
          <a:stretch>
            <a:fillRect/>
          </a:stretch>
        </p:blipFill>
        <p:spPr>
          <a:xfrm>
            <a:off x="359135" y="45871"/>
            <a:ext cx="7539873" cy="4871113"/>
          </a:xfrm>
          <a:prstGeom prst="rect">
            <a:avLst/>
          </a:prstGeom>
        </p:spPr>
      </p:pic>
      <p:sp>
        <p:nvSpPr>
          <p:cNvPr id="12" name="Rectangle 11">
            <a:extLst>
              <a:ext uri="{FF2B5EF4-FFF2-40B4-BE49-F238E27FC236}">
                <a16:creationId xmlns:a16="http://schemas.microsoft.com/office/drawing/2014/main" id="{5A95060B-B1B0-97C0-C542-A6CB79F89D60}"/>
              </a:ext>
            </a:extLst>
          </p:cNvPr>
          <p:cNvSpPr/>
          <p:nvPr/>
        </p:nvSpPr>
        <p:spPr>
          <a:xfrm>
            <a:off x="4572000" y="1287194"/>
            <a:ext cx="1062112" cy="541606"/>
          </a:xfrm>
          <a:prstGeom prst="rect">
            <a:avLst/>
          </a:prstGeom>
          <a:noFill/>
          <a:ln w="38100">
            <a:solidFill>
              <a:srgbClr val="CB65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extBox 1">
            <a:extLst>
              <a:ext uri="{FF2B5EF4-FFF2-40B4-BE49-F238E27FC236}">
                <a16:creationId xmlns:a16="http://schemas.microsoft.com/office/drawing/2014/main" id="{23212827-E8A8-6B05-BBBD-EA06617E3934}"/>
              </a:ext>
            </a:extLst>
          </p:cNvPr>
          <p:cNvSpPr txBox="1"/>
          <p:nvPr/>
        </p:nvSpPr>
        <p:spPr>
          <a:xfrm>
            <a:off x="3182815" y="3530795"/>
            <a:ext cx="4530318" cy="364891"/>
          </a:xfrm>
          <a:prstGeom prst="rect">
            <a:avLst/>
          </a:prstGeom>
          <a:noFill/>
        </p:spPr>
        <p:txBody>
          <a:bodyPr wrap="square" rtlCol="0">
            <a:noAutofit/>
          </a:bodyPr>
          <a:lstStyle/>
          <a:p>
            <a:pPr algn="ctr">
              <a:spcBef>
                <a:spcPts val="600"/>
              </a:spcBef>
              <a:spcAft>
                <a:spcPts val="600"/>
              </a:spcAft>
            </a:pPr>
            <a:r>
              <a:rPr lang="en-US" sz="2400" b="1" cap="all" dirty="0">
                <a:solidFill>
                  <a:srgbClr val="18B4AB"/>
                </a:solidFill>
                <a:cs typeface="Calibri"/>
              </a:rPr>
              <a:t>HOSTING A RADIO SHOW </a:t>
            </a:r>
          </a:p>
          <a:p>
            <a:pPr algn="ctr">
              <a:spcBef>
                <a:spcPts val="600"/>
              </a:spcBef>
              <a:spcAft>
                <a:spcPts val="600"/>
              </a:spcAft>
            </a:pPr>
            <a:r>
              <a:rPr lang="en-US" sz="2400" b="1" cap="all" dirty="0">
                <a:solidFill>
                  <a:srgbClr val="18B4AB"/>
                </a:solidFill>
                <a:cs typeface="Calibri"/>
              </a:rPr>
              <a:t>FOR SPANISH SPEAKERS IN CHINA</a:t>
            </a:r>
          </a:p>
        </p:txBody>
      </p:sp>
    </p:spTree>
    <p:extLst>
      <p:ext uri="{BB962C8B-B14F-4D97-AF65-F5344CB8AC3E}">
        <p14:creationId xmlns:p14="http://schemas.microsoft.com/office/powerpoint/2010/main" val="313917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EE34D-3BBC-40D5-96D2-A0E4395D429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22FEA6A-7D8B-2F4E-6313-B2B3EFE7B4AF}"/>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7603326-8E01-53EC-D5F6-DB3845AB7C75}"/>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15</a:t>
            </a:fld>
            <a:endParaRPr lang="en-GB" sz="1200" dirty="0">
              <a:solidFill>
                <a:schemeClr val="bg2">
                  <a:lumMod val="50000"/>
                </a:schemeClr>
              </a:solidFill>
            </a:endParaRPr>
          </a:p>
        </p:txBody>
      </p:sp>
      <p:sp>
        <p:nvSpPr>
          <p:cNvPr id="2" name="Title 1">
            <a:extLst>
              <a:ext uri="{FF2B5EF4-FFF2-40B4-BE49-F238E27FC236}">
                <a16:creationId xmlns:a16="http://schemas.microsoft.com/office/drawing/2014/main" id="{5C8F6561-E8D9-9E3A-89A6-C2C7429C75E6}"/>
              </a:ext>
            </a:extLst>
          </p:cNvPr>
          <p:cNvSpPr txBox="1">
            <a:spLocks/>
          </p:cNvSpPr>
          <p:nvPr/>
        </p:nvSpPr>
        <p:spPr>
          <a:xfrm>
            <a:off x="232117" y="196711"/>
            <a:ext cx="8721969"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 </a:t>
            </a:r>
            <a:r>
              <a:rPr lang="en-GB" sz="2600" b="1" i="1" cap="all" dirty="0">
                <a:solidFill>
                  <a:srgbClr val="CB65C1"/>
                </a:solidFill>
                <a:latin typeface="Calibri"/>
                <a:cs typeface="Calibri"/>
              </a:rPr>
              <a:t>FACILITATING PLURICULTURAL SPACE</a:t>
            </a:r>
          </a:p>
        </p:txBody>
      </p:sp>
      <p:sp>
        <p:nvSpPr>
          <p:cNvPr id="4" name="TextBox 3">
            <a:extLst>
              <a:ext uri="{FF2B5EF4-FFF2-40B4-BE49-F238E27FC236}">
                <a16:creationId xmlns:a16="http://schemas.microsoft.com/office/drawing/2014/main" id="{E31C4B3C-21A4-C9B6-3EAE-18FC2BA26CBA}"/>
              </a:ext>
            </a:extLst>
          </p:cNvPr>
          <p:cNvSpPr txBox="1"/>
          <p:nvPr/>
        </p:nvSpPr>
        <p:spPr>
          <a:xfrm>
            <a:off x="1511615" y="816134"/>
            <a:ext cx="6162971" cy="445611"/>
          </a:xfrm>
          <a:prstGeom prst="rect">
            <a:avLst/>
          </a:prstGeom>
          <a:noFill/>
        </p:spPr>
        <p:txBody>
          <a:bodyPr wrap="square" rtlCol="0">
            <a:noAutofit/>
          </a:bodyPr>
          <a:lstStyle/>
          <a:p>
            <a:pPr algn="ctr">
              <a:spcBef>
                <a:spcPts val="600"/>
              </a:spcBef>
              <a:spcAft>
                <a:spcPts val="600"/>
              </a:spcAft>
            </a:pPr>
            <a:r>
              <a:rPr lang="en-GB" sz="2000" b="1" i="1" cap="all" dirty="0">
                <a:solidFill>
                  <a:srgbClr val="CE57C1"/>
                </a:solidFill>
                <a:cs typeface="Calibri"/>
              </a:rPr>
              <a:t>SPANISH WITH CHOPSTICKS RADIO SHOW</a:t>
            </a:r>
          </a:p>
        </p:txBody>
      </p:sp>
      <p:sp>
        <p:nvSpPr>
          <p:cNvPr id="6" name="TextBox 5">
            <a:extLst>
              <a:ext uri="{FF2B5EF4-FFF2-40B4-BE49-F238E27FC236}">
                <a16:creationId xmlns:a16="http://schemas.microsoft.com/office/drawing/2014/main" id="{72B549FC-77A4-2AE6-1A52-A416BE39B4C3}"/>
              </a:ext>
            </a:extLst>
          </p:cNvPr>
          <p:cNvSpPr txBox="1"/>
          <p:nvPr/>
        </p:nvSpPr>
        <p:spPr>
          <a:xfrm>
            <a:off x="427740" y="1351058"/>
            <a:ext cx="6592038" cy="3376010"/>
          </a:xfrm>
          <a:prstGeom prst="rect">
            <a:avLst/>
          </a:prstGeom>
          <a:noFill/>
        </p:spPr>
        <p:txBody>
          <a:bodyPr wrap="square" rtlCol="0">
            <a:noAutofit/>
          </a:bodyPr>
          <a:lstStyle/>
          <a:p>
            <a:pPr algn="just"/>
            <a:r>
              <a:rPr lang="en-US" sz="1600" b="1" dirty="0">
                <a:solidFill>
                  <a:srgbClr val="002060"/>
                </a:solidFill>
              </a:rPr>
              <a:t>[Facilitating pluricultural space] reflects</a:t>
            </a:r>
            <a:r>
              <a:rPr lang="en-US" sz="1600" b="1" dirty="0">
                <a:solidFill>
                  <a:srgbClr val="CE57C1"/>
                </a:solidFill>
              </a:rPr>
              <a:t> </a:t>
            </a:r>
            <a:r>
              <a:rPr lang="en-US" sz="1600" b="1" dirty="0">
                <a:solidFill>
                  <a:srgbClr val="002060"/>
                </a:solidFill>
              </a:rPr>
              <a:t>the notion of </a:t>
            </a:r>
            <a:r>
              <a:rPr lang="en-US" sz="1600" b="1" dirty="0">
                <a:solidFill>
                  <a:srgbClr val="CE57C1"/>
                </a:solidFill>
              </a:rPr>
              <a:t>creating a shared space between and among linguistically and culturally different interlocutors</a:t>
            </a:r>
            <a:r>
              <a:rPr lang="en-US" sz="1600" b="1" dirty="0">
                <a:solidFill>
                  <a:srgbClr val="002060"/>
                </a:solidFill>
              </a:rPr>
              <a:t>, i.e. the capacity of dealing with ‘otherness’ to identify similarities and differences to build on known and unknown cultural features, etc. in order to enable communication and collaboration. The user/learner aims to</a:t>
            </a:r>
            <a:r>
              <a:rPr lang="en-US" sz="1600" b="1" dirty="0">
                <a:solidFill>
                  <a:srgbClr val="CE57C1"/>
                </a:solidFill>
              </a:rPr>
              <a:t> facilitate a positive interactive environment for successful communication between participants of different cultural backgrounds</a:t>
            </a:r>
            <a:r>
              <a:rPr lang="en-US" sz="1600" b="1" dirty="0">
                <a:solidFill>
                  <a:srgbClr val="002060"/>
                </a:solidFill>
              </a:rPr>
              <a:t> [...]. He/she aims to </a:t>
            </a:r>
            <a:r>
              <a:rPr lang="en-US" sz="1600" b="1" dirty="0">
                <a:solidFill>
                  <a:srgbClr val="CE57C1"/>
                </a:solidFill>
              </a:rPr>
              <a:t>expand and deepen intercultural understanding </a:t>
            </a:r>
            <a:r>
              <a:rPr lang="en-US" sz="1600" b="1" dirty="0">
                <a:solidFill>
                  <a:srgbClr val="002060"/>
                </a:solidFill>
              </a:rPr>
              <a:t>between participants in order to avoid and/or overcome any potential communication difficulties arising from </a:t>
            </a:r>
            <a:r>
              <a:rPr lang="en-US" sz="1600" b="1" dirty="0">
                <a:solidFill>
                  <a:srgbClr val="CE57C1"/>
                </a:solidFill>
              </a:rPr>
              <a:t>contrasting cultural viewpoints</a:t>
            </a:r>
            <a:r>
              <a:rPr lang="en-US" sz="1600" b="1" dirty="0">
                <a:solidFill>
                  <a:srgbClr val="002060"/>
                </a:solidFill>
              </a:rPr>
              <a:t>. Naturally, the mediator him/herself needs a continually developing awareness of sociocultural and sociolinguistic differences affecting cross-cultural communication. </a:t>
            </a:r>
            <a:r>
              <a:rPr lang="es-ES" sz="1600" b="1" dirty="0">
                <a:solidFill>
                  <a:srgbClr val="002060"/>
                </a:solidFill>
              </a:rPr>
              <a:t>(Council </a:t>
            </a:r>
            <a:r>
              <a:rPr lang="es-ES" sz="1600" b="1" dirty="0" err="1">
                <a:solidFill>
                  <a:srgbClr val="002060"/>
                </a:solidFill>
              </a:rPr>
              <a:t>of</a:t>
            </a:r>
            <a:r>
              <a:rPr lang="es-ES" sz="1600" b="1" dirty="0">
                <a:solidFill>
                  <a:srgbClr val="002060"/>
                </a:solidFill>
              </a:rPr>
              <a:t> </a:t>
            </a:r>
            <a:r>
              <a:rPr lang="es-ES" sz="1600" b="1" dirty="0" err="1">
                <a:solidFill>
                  <a:srgbClr val="002060"/>
                </a:solidFill>
              </a:rPr>
              <a:t>Europe</a:t>
            </a:r>
            <a:r>
              <a:rPr lang="es-ES" sz="1600" b="1" dirty="0">
                <a:solidFill>
                  <a:srgbClr val="002060"/>
                </a:solidFill>
              </a:rPr>
              <a:t>, 2018)</a:t>
            </a:r>
            <a:endParaRPr lang="en-US" sz="1600" b="1" dirty="0">
              <a:solidFill>
                <a:srgbClr val="002060"/>
              </a:solidFill>
              <a:cs typeface="Calibri"/>
            </a:endParaRPr>
          </a:p>
        </p:txBody>
      </p:sp>
      <p:pic>
        <p:nvPicPr>
          <p:cNvPr id="15" name="Picture 14">
            <a:extLst>
              <a:ext uri="{FF2B5EF4-FFF2-40B4-BE49-F238E27FC236}">
                <a16:creationId xmlns:a16="http://schemas.microsoft.com/office/drawing/2014/main" id="{006408C5-5D22-92C8-3076-080BA32376F3}"/>
              </a:ext>
            </a:extLst>
          </p:cNvPr>
          <p:cNvPicPr>
            <a:picLocks noChangeAspect="1"/>
          </p:cNvPicPr>
          <p:nvPr/>
        </p:nvPicPr>
        <p:blipFill>
          <a:blip r:embed="rId3"/>
          <a:stretch>
            <a:fillRect/>
          </a:stretch>
        </p:blipFill>
        <p:spPr>
          <a:xfrm>
            <a:off x="7268474" y="1777451"/>
            <a:ext cx="1566037" cy="1588597"/>
          </a:xfrm>
          <a:prstGeom prst="rect">
            <a:avLst/>
          </a:prstGeom>
        </p:spPr>
      </p:pic>
    </p:spTree>
    <p:extLst>
      <p:ext uri="{BB962C8B-B14F-4D97-AF65-F5344CB8AC3E}">
        <p14:creationId xmlns:p14="http://schemas.microsoft.com/office/powerpoint/2010/main" val="299952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69E6-45ED-CC52-1C82-FF6B6193705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5B4982-C247-480D-90BD-30FF087D4B20}"/>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DC2695D-EE24-560C-38CA-6D9ECEC96FBA}"/>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16</a:t>
            </a:fld>
            <a:endParaRPr lang="en-GB" sz="1200" dirty="0">
              <a:solidFill>
                <a:schemeClr val="bg2">
                  <a:lumMod val="50000"/>
                </a:schemeClr>
              </a:solidFill>
            </a:endParaRPr>
          </a:p>
        </p:txBody>
      </p:sp>
      <p:sp>
        <p:nvSpPr>
          <p:cNvPr id="6" name="TextBox 5">
            <a:extLst>
              <a:ext uri="{FF2B5EF4-FFF2-40B4-BE49-F238E27FC236}">
                <a16:creationId xmlns:a16="http://schemas.microsoft.com/office/drawing/2014/main" id="{53482305-BF40-1F2E-2ED5-719B5AE9E96F}"/>
              </a:ext>
            </a:extLst>
          </p:cNvPr>
          <p:cNvSpPr txBox="1"/>
          <p:nvPr/>
        </p:nvSpPr>
        <p:spPr>
          <a:xfrm>
            <a:off x="427740" y="1351058"/>
            <a:ext cx="5988173" cy="1452599"/>
          </a:xfrm>
          <a:prstGeom prst="rect">
            <a:avLst/>
          </a:prstGeom>
          <a:noFill/>
        </p:spPr>
        <p:txBody>
          <a:bodyPr wrap="square" rtlCol="0">
            <a:noAutofit/>
          </a:bodyPr>
          <a:lstStyle/>
          <a:p>
            <a:pPr marL="180000" indent="-180000" algn="just">
              <a:spcBef>
                <a:spcPts val="1200"/>
              </a:spcBef>
              <a:spcAft>
                <a:spcPts val="1200"/>
              </a:spcAft>
              <a:buFont typeface="Arial" panose="020B0604020202020204" pitchFamily="34" charset="0"/>
              <a:buChar char="•"/>
            </a:pPr>
            <a:r>
              <a:rPr lang="en-US" b="1" dirty="0">
                <a:solidFill>
                  <a:srgbClr val="002060"/>
                </a:solidFill>
                <a:cs typeface="Calibri"/>
              </a:rPr>
              <a:t>Target audience: </a:t>
            </a:r>
            <a:r>
              <a:rPr lang="en-US" b="1" dirty="0">
                <a:solidFill>
                  <a:srgbClr val="CE57C1"/>
                </a:solidFill>
                <a:cs typeface="Calibri"/>
              </a:rPr>
              <a:t>Spanish speakers living in China</a:t>
            </a:r>
            <a:r>
              <a:rPr lang="en-GB" b="1" dirty="0">
                <a:solidFill>
                  <a:srgbClr val="002060"/>
                </a:solidFill>
                <a:cs typeface="Calibri"/>
              </a:rPr>
              <a:t>.</a:t>
            </a:r>
          </a:p>
          <a:p>
            <a:pPr marL="180000" indent="-180000" algn="just">
              <a:spcBef>
                <a:spcPts val="1200"/>
              </a:spcBef>
              <a:spcAft>
                <a:spcPts val="1200"/>
              </a:spcAft>
              <a:buFont typeface="Arial" panose="020B0604020202020204" pitchFamily="34" charset="0"/>
              <a:buChar char="•"/>
            </a:pPr>
            <a:r>
              <a:rPr lang="en-US" b="1" dirty="0">
                <a:solidFill>
                  <a:srgbClr val="002060"/>
                </a:solidFill>
                <a:cs typeface="Calibri"/>
              </a:rPr>
              <a:t>The language barrier makes it difficult for this audience to access and integrate into Chinese culture and society.</a:t>
            </a:r>
          </a:p>
          <a:p>
            <a:pPr marL="180000" indent="-180000" algn="just">
              <a:buFont typeface="Arial" panose="020B0604020202020204" pitchFamily="34" charset="0"/>
              <a:buChar char="•"/>
            </a:pPr>
            <a:r>
              <a:rPr lang="en-US" b="1" dirty="0">
                <a:solidFill>
                  <a:srgbClr val="002060"/>
                </a:solidFill>
                <a:cs typeface="Calibri"/>
              </a:rPr>
              <a:t>Purpose of the radio show: </a:t>
            </a:r>
          </a:p>
          <a:p>
            <a:pPr marL="742950" lvl="1" indent="-285750" algn="just">
              <a:spcBef>
                <a:spcPts val="600"/>
              </a:spcBef>
              <a:buFont typeface="Wingdings" panose="05000000000000000000" pitchFamily="2" charset="2"/>
              <a:buChar char="ü"/>
            </a:pPr>
            <a:r>
              <a:rPr lang="en-US" b="1" dirty="0">
                <a:solidFill>
                  <a:srgbClr val="002060"/>
                </a:solidFill>
                <a:cs typeface="Calibri"/>
              </a:rPr>
              <a:t>To </a:t>
            </a:r>
            <a:r>
              <a:rPr lang="en-US" b="1" dirty="0">
                <a:solidFill>
                  <a:srgbClr val="CE57C1"/>
                </a:solidFill>
                <a:cs typeface="Calibri"/>
              </a:rPr>
              <a:t>bring Chinese culture and society closer</a:t>
            </a:r>
            <a:r>
              <a:rPr lang="en-US" b="1" dirty="0">
                <a:solidFill>
                  <a:srgbClr val="002060"/>
                </a:solidFill>
                <a:cs typeface="Calibri"/>
              </a:rPr>
              <a:t> to this audience through Spanish language. </a:t>
            </a:r>
          </a:p>
          <a:p>
            <a:pPr marL="742950" lvl="1" indent="-285750" algn="just">
              <a:spcBef>
                <a:spcPts val="600"/>
              </a:spcBef>
              <a:buFont typeface="Wingdings" panose="05000000000000000000" pitchFamily="2" charset="2"/>
              <a:buChar char="ü"/>
            </a:pPr>
            <a:r>
              <a:rPr lang="en-US" b="1" dirty="0">
                <a:solidFill>
                  <a:srgbClr val="002060"/>
                </a:solidFill>
                <a:cs typeface="Calibri"/>
              </a:rPr>
              <a:t>To facilitate the </a:t>
            </a:r>
            <a:r>
              <a:rPr lang="en-US" b="1" dirty="0">
                <a:solidFill>
                  <a:srgbClr val="CE57C1"/>
                </a:solidFill>
                <a:cs typeface="Calibri"/>
              </a:rPr>
              <a:t>audience's understanding of China</a:t>
            </a:r>
            <a:r>
              <a:rPr lang="en-US" b="1" dirty="0">
                <a:solidFill>
                  <a:srgbClr val="002060"/>
                </a:solidFill>
                <a:cs typeface="Calibri"/>
              </a:rPr>
              <a:t>.</a:t>
            </a:r>
          </a:p>
          <a:p>
            <a:pPr marL="742950" lvl="1" indent="-285750" algn="just">
              <a:spcBef>
                <a:spcPts val="600"/>
              </a:spcBef>
              <a:buFont typeface="Wingdings" panose="05000000000000000000" pitchFamily="2" charset="2"/>
              <a:buChar char="ü"/>
            </a:pPr>
            <a:r>
              <a:rPr lang="en-US" b="1" dirty="0">
                <a:solidFill>
                  <a:srgbClr val="002060"/>
                </a:solidFill>
                <a:cs typeface="Calibri"/>
              </a:rPr>
              <a:t>To improve the </a:t>
            </a:r>
            <a:r>
              <a:rPr lang="en-US" b="1" dirty="0">
                <a:solidFill>
                  <a:srgbClr val="CE57C1"/>
                </a:solidFill>
                <a:cs typeface="Calibri"/>
              </a:rPr>
              <a:t>communication and relationship</a:t>
            </a:r>
            <a:r>
              <a:rPr lang="en-US" b="1" dirty="0">
                <a:solidFill>
                  <a:srgbClr val="002060"/>
                </a:solidFill>
                <a:cs typeface="Calibri"/>
              </a:rPr>
              <a:t> of this Spanish-speaking community with Chinese society.</a:t>
            </a:r>
          </a:p>
          <a:p>
            <a:pPr marL="742950" lvl="1" indent="-285750" algn="just">
              <a:buFont typeface="Wingdings" panose="05000000000000000000" pitchFamily="2" charset="2"/>
              <a:buChar char="ü"/>
            </a:pPr>
            <a:endParaRPr lang="en-US" b="1" dirty="0">
              <a:solidFill>
                <a:srgbClr val="002060"/>
              </a:solidFill>
              <a:cs typeface="Calibri"/>
            </a:endParaRPr>
          </a:p>
        </p:txBody>
      </p:sp>
      <p:pic>
        <p:nvPicPr>
          <p:cNvPr id="15" name="Picture 14">
            <a:extLst>
              <a:ext uri="{FF2B5EF4-FFF2-40B4-BE49-F238E27FC236}">
                <a16:creationId xmlns:a16="http://schemas.microsoft.com/office/drawing/2014/main" id="{BAF9676A-E055-BDAC-3103-19B43C4DA8BD}"/>
              </a:ext>
            </a:extLst>
          </p:cNvPr>
          <p:cNvPicPr>
            <a:picLocks noChangeAspect="1"/>
          </p:cNvPicPr>
          <p:nvPr/>
        </p:nvPicPr>
        <p:blipFill>
          <a:blip r:embed="rId3"/>
          <a:stretch>
            <a:fillRect/>
          </a:stretch>
        </p:blipFill>
        <p:spPr>
          <a:xfrm>
            <a:off x="6483927" y="1864762"/>
            <a:ext cx="2345685" cy="2379477"/>
          </a:xfrm>
          <a:prstGeom prst="rect">
            <a:avLst/>
          </a:prstGeom>
        </p:spPr>
      </p:pic>
      <p:sp>
        <p:nvSpPr>
          <p:cNvPr id="7" name="Title 1">
            <a:extLst>
              <a:ext uri="{FF2B5EF4-FFF2-40B4-BE49-F238E27FC236}">
                <a16:creationId xmlns:a16="http://schemas.microsoft.com/office/drawing/2014/main" id="{67E80237-3A8E-DBF6-EFD6-030A0FA27E02}"/>
              </a:ext>
            </a:extLst>
          </p:cNvPr>
          <p:cNvSpPr txBox="1">
            <a:spLocks/>
          </p:cNvSpPr>
          <p:nvPr/>
        </p:nvSpPr>
        <p:spPr>
          <a:xfrm>
            <a:off x="232117" y="196711"/>
            <a:ext cx="8721969"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 </a:t>
            </a:r>
            <a:r>
              <a:rPr lang="en-GB" sz="2600" b="1" i="1" cap="all" dirty="0">
                <a:solidFill>
                  <a:srgbClr val="CB65C1"/>
                </a:solidFill>
                <a:latin typeface="Calibri"/>
                <a:cs typeface="Calibri"/>
              </a:rPr>
              <a:t>FACILITATING PLURICULTURAL SPACE</a:t>
            </a:r>
          </a:p>
        </p:txBody>
      </p:sp>
      <p:sp>
        <p:nvSpPr>
          <p:cNvPr id="8" name="TextBox 7">
            <a:extLst>
              <a:ext uri="{FF2B5EF4-FFF2-40B4-BE49-F238E27FC236}">
                <a16:creationId xmlns:a16="http://schemas.microsoft.com/office/drawing/2014/main" id="{8F914062-8D76-870F-9AB8-AB966CF8F71B}"/>
              </a:ext>
            </a:extLst>
          </p:cNvPr>
          <p:cNvSpPr txBox="1"/>
          <p:nvPr/>
        </p:nvSpPr>
        <p:spPr>
          <a:xfrm>
            <a:off x="1511615" y="816134"/>
            <a:ext cx="6162971" cy="445611"/>
          </a:xfrm>
          <a:prstGeom prst="rect">
            <a:avLst/>
          </a:prstGeom>
          <a:noFill/>
        </p:spPr>
        <p:txBody>
          <a:bodyPr wrap="square" rtlCol="0">
            <a:noAutofit/>
          </a:bodyPr>
          <a:lstStyle/>
          <a:p>
            <a:pPr algn="ctr">
              <a:spcBef>
                <a:spcPts val="600"/>
              </a:spcBef>
              <a:spcAft>
                <a:spcPts val="600"/>
              </a:spcAft>
            </a:pPr>
            <a:r>
              <a:rPr lang="en-GB" sz="2000" b="1" i="1" cap="all" dirty="0">
                <a:solidFill>
                  <a:srgbClr val="CE57C1"/>
                </a:solidFill>
                <a:cs typeface="Calibri"/>
              </a:rPr>
              <a:t>SPANISH WITH CHOPSTICKS RADIO SHOW</a:t>
            </a:r>
          </a:p>
        </p:txBody>
      </p:sp>
    </p:spTree>
    <p:extLst>
      <p:ext uri="{BB962C8B-B14F-4D97-AF65-F5344CB8AC3E}">
        <p14:creationId xmlns:p14="http://schemas.microsoft.com/office/powerpoint/2010/main" val="405687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83F5D-EC00-750F-52E3-7BD30FE66E7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4ED7D9-3792-68FF-CB43-6FDB9338E21B}"/>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EB1BD1-E438-C54B-E884-C45B5C218EF5}"/>
              </a:ext>
            </a:extLst>
          </p:cNvPr>
          <p:cNvSpPr txBox="1">
            <a:spLocks/>
          </p:cNvSpPr>
          <p:nvPr/>
        </p:nvSpPr>
        <p:spPr>
          <a:xfrm>
            <a:off x="427742"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endParaRPr lang="en-GB" sz="2600" b="1" i="1" cap="all" dirty="0">
              <a:solidFill>
                <a:srgbClr val="002060"/>
              </a:solidFill>
              <a:latin typeface="Calibri"/>
              <a:cs typeface="Calibri"/>
            </a:endParaRPr>
          </a:p>
        </p:txBody>
      </p:sp>
      <p:sp>
        <p:nvSpPr>
          <p:cNvPr id="7" name="TextBox 6">
            <a:extLst>
              <a:ext uri="{FF2B5EF4-FFF2-40B4-BE49-F238E27FC236}">
                <a16:creationId xmlns:a16="http://schemas.microsoft.com/office/drawing/2014/main" id="{3FD15DCE-4780-DB66-24F2-9B675021ECBB}"/>
              </a:ext>
            </a:extLst>
          </p:cNvPr>
          <p:cNvSpPr txBox="1"/>
          <p:nvPr/>
        </p:nvSpPr>
        <p:spPr>
          <a:xfrm>
            <a:off x="427743" y="948267"/>
            <a:ext cx="8288516" cy="405644"/>
          </a:xfrm>
          <a:prstGeom prst="rect">
            <a:avLst/>
          </a:prstGeom>
          <a:noFill/>
        </p:spPr>
        <p:txBody>
          <a:bodyPr wrap="square" rtlCol="0">
            <a:noAutofit/>
          </a:bodyPr>
          <a:lstStyle/>
          <a:p>
            <a:pPr algn="ctr">
              <a:spcAft>
                <a:spcPts val="600"/>
              </a:spcAft>
            </a:pPr>
            <a:endParaRPr lang="en-GB" sz="2000" b="1" i="1" cap="all" dirty="0">
              <a:solidFill>
                <a:srgbClr val="CE57C1"/>
              </a:solidFill>
              <a:cs typeface="Calibri"/>
            </a:endParaRPr>
          </a:p>
        </p:txBody>
      </p:sp>
      <p:sp>
        <p:nvSpPr>
          <p:cNvPr id="11" name="TextBox 10">
            <a:extLst>
              <a:ext uri="{FF2B5EF4-FFF2-40B4-BE49-F238E27FC236}">
                <a16:creationId xmlns:a16="http://schemas.microsoft.com/office/drawing/2014/main" id="{4EB25EE1-FA51-C61E-AF8C-2C8058DE6037}"/>
              </a:ext>
            </a:extLst>
          </p:cNvPr>
          <p:cNvSpPr txBox="1"/>
          <p:nvPr/>
        </p:nvSpPr>
        <p:spPr>
          <a:xfrm>
            <a:off x="478302" y="1133775"/>
            <a:ext cx="8237957" cy="3708708"/>
          </a:xfrm>
          <a:prstGeom prst="rect">
            <a:avLst/>
          </a:prstGeom>
          <a:noFill/>
        </p:spPr>
        <p:txBody>
          <a:bodyPr wrap="square" rtlCol="0">
            <a:spAutoFit/>
          </a:bodyPr>
          <a:lstStyle/>
          <a:p>
            <a:pPr algn="just">
              <a:spcBef>
                <a:spcPts val="600"/>
              </a:spcBef>
            </a:pPr>
            <a:r>
              <a:rPr lang="en-US" sz="2000" b="1" i="1" dirty="0">
                <a:solidFill>
                  <a:srgbClr val="002060"/>
                </a:solidFill>
                <a:effectLst/>
                <a:latin typeface="+mj-lt"/>
              </a:rPr>
              <a:t>CONTEXT:</a:t>
            </a:r>
          </a:p>
          <a:p>
            <a:pPr algn="just">
              <a:spcBef>
                <a:spcPts val="600"/>
              </a:spcBef>
            </a:pPr>
            <a:r>
              <a:rPr lang="en-US" sz="1600" b="1" i="1" dirty="0">
                <a:solidFill>
                  <a:srgbClr val="002060"/>
                </a:solidFill>
                <a:effectLst/>
                <a:latin typeface="+mj-lt"/>
              </a:rPr>
              <a:t>This last radio episode is titled: </a:t>
            </a:r>
            <a:r>
              <a:rPr lang="en-US" sz="2000" b="1" i="1" dirty="0">
                <a:solidFill>
                  <a:srgbClr val="18B4AB"/>
                </a:solidFill>
                <a:effectLst/>
                <a:latin typeface="+mj-lt"/>
              </a:rPr>
              <a:t>A Happy and Balanced Life in Suzhou</a:t>
            </a:r>
            <a:r>
              <a:rPr lang="en-US" sz="1600" b="1" i="1" dirty="0">
                <a:solidFill>
                  <a:srgbClr val="002060"/>
                </a:solidFill>
                <a:effectLst/>
                <a:latin typeface="+mj-lt"/>
              </a:rPr>
              <a:t>. On the occasion of the end of the </a:t>
            </a:r>
            <a:r>
              <a:rPr lang="en-US" sz="1600" b="1" i="1" dirty="0">
                <a:solidFill>
                  <a:srgbClr val="002060"/>
                </a:solidFill>
                <a:latin typeface="+mj-lt"/>
              </a:rPr>
              <a:t>COVID</a:t>
            </a:r>
            <a:r>
              <a:rPr lang="en-US" sz="1600" b="1" i="1" dirty="0">
                <a:solidFill>
                  <a:srgbClr val="002060"/>
                </a:solidFill>
                <a:effectLst/>
                <a:latin typeface="+mj-lt"/>
              </a:rPr>
              <a:t> restrictions and the return to normality, more and more foreigners are returning to China and, among them, many Spanish speakers. </a:t>
            </a:r>
            <a:r>
              <a:rPr lang="en-US" sz="1600" b="1" i="1" dirty="0">
                <a:solidFill>
                  <a:srgbClr val="002060"/>
                </a:solidFill>
                <a:latin typeface="+mj-lt"/>
              </a:rPr>
              <a:t>T</a:t>
            </a:r>
            <a:r>
              <a:rPr lang="en-US" sz="1600" b="1" i="1" dirty="0">
                <a:solidFill>
                  <a:srgbClr val="002060"/>
                </a:solidFill>
                <a:effectLst/>
                <a:latin typeface="+mj-lt"/>
              </a:rPr>
              <a:t>herefore, this last episode is dedicated to all these Spanish speakers who return to China or who come for the first time.</a:t>
            </a:r>
            <a:r>
              <a:rPr lang="en-US" sz="1600" b="1" i="1" dirty="0">
                <a:solidFill>
                  <a:srgbClr val="9E43A4"/>
                </a:solidFill>
                <a:effectLst/>
                <a:latin typeface="+mj-lt"/>
              </a:rPr>
              <a:t> </a:t>
            </a:r>
            <a:r>
              <a:rPr lang="en-US" sz="1600" b="1" i="1" dirty="0">
                <a:solidFill>
                  <a:srgbClr val="002060"/>
                </a:solidFill>
                <a:effectLst/>
                <a:latin typeface="+mj-lt"/>
              </a:rPr>
              <a:t>These are the structure and the topics the podcast episode should cover:</a:t>
            </a:r>
          </a:p>
          <a:p>
            <a:pPr marL="342900" indent="-342900" algn="just">
              <a:spcBef>
                <a:spcPts val="600"/>
              </a:spcBef>
              <a:buAutoNum type="arabicPeriod"/>
            </a:pPr>
            <a:r>
              <a:rPr lang="en-US" sz="1600" b="1" i="1" dirty="0">
                <a:solidFill>
                  <a:srgbClr val="002060"/>
                </a:solidFill>
                <a:latin typeface="+mj-lt"/>
              </a:rPr>
              <a:t>Opening, greeting and welcoming the listeners. </a:t>
            </a:r>
          </a:p>
          <a:p>
            <a:pPr marL="342900" indent="-342900" algn="just">
              <a:spcBef>
                <a:spcPts val="600"/>
              </a:spcBef>
              <a:buAutoNum type="arabicPeriod"/>
            </a:pPr>
            <a:r>
              <a:rPr lang="en-US" sz="1600" b="1" i="1" dirty="0">
                <a:solidFill>
                  <a:srgbClr val="002060"/>
                </a:solidFill>
                <a:latin typeface="+mj-lt"/>
              </a:rPr>
              <a:t>To whom is this last episode’s addressed, and why?</a:t>
            </a:r>
          </a:p>
          <a:p>
            <a:pPr marL="342900" indent="-342900" algn="just">
              <a:spcBef>
                <a:spcPts val="600"/>
              </a:spcBef>
              <a:buAutoNum type="arabicPeriod"/>
            </a:pPr>
            <a:r>
              <a:rPr lang="en-US" sz="1600" b="1" i="1" dirty="0">
                <a:solidFill>
                  <a:srgbClr val="CB65C1"/>
                </a:solidFill>
                <a:latin typeface="+mj-lt"/>
              </a:rPr>
              <a:t>Section 1: How to have Feng Shui home.</a:t>
            </a:r>
          </a:p>
          <a:p>
            <a:pPr marL="342900" indent="-342900" algn="just">
              <a:spcBef>
                <a:spcPts val="600"/>
              </a:spcBef>
              <a:buAutoNum type="arabicPeriod"/>
            </a:pPr>
            <a:r>
              <a:rPr lang="en-US" sz="1600" b="1" i="1" dirty="0">
                <a:solidFill>
                  <a:srgbClr val="CB65C1"/>
                </a:solidFill>
                <a:latin typeface="+mj-lt"/>
              </a:rPr>
              <a:t>Section 2. An unforgettable weekend in Suzhou. </a:t>
            </a:r>
          </a:p>
          <a:p>
            <a:pPr marL="342900" indent="-342900" algn="just">
              <a:spcBef>
                <a:spcPts val="600"/>
              </a:spcBef>
              <a:buAutoNum type="arabicPeriod"/>
            </a:pPr>
            <a:r>
              <a:rPr lang="en-US" sz="1600" b="1" i="1" dirty="0">
                <a:solidFill>
                  <a:srgbClr val="CB65C1"/>
                </a:solidFill>
                <a:latin typeface="+mj-lt"/>
              </a:rPr>
              <a:t>Section 3. Leading a healthy life according to traditional Chinese medicine. </a:t>
            </a:r>
          </a:p>
          <a:p>
            <a:pPr marL="342900" indent="-342900" algn="just">
              <a:spcBef>
                <a:spcPts val="600"/>
              </a:spcBef>
              <a:buAutoNum type="arabicPeriod"/>
            </a:pPr>
            <a:r>
              <a:rPr lang="en-US" sz="1600" b="1" i="1" dirty="0">
                <a:solidFill>
                  <a:srgbClr val="002060"/>
                </a:solidFill>
                <a:latin typeface="+mj-lt"/>
              </a:rPr>
              <a:t>Closing the episode and farewell the listeners. </a:t>
            </a:r>
            <a:endParaRPr lang="es-ES" sz="1600" i="1" dirty="0">
              <a:solidFill>
                <a:srgbClr val="002060"/>
              </a:solidFill>
              <a:latin typeface="+mj-lt"/>
            </a:endParaRPr>
          </a:p>
        </p:txBody>
      </p:sp>
      <p:sp>
        <p:nvSpPr>
          <p:cNvPr id="3" name="TextBox 2">
            <a:extLst>
              <a:ext uri="{FF2B5EF4-FFF2-40B4-BE49-F238E27FC236}">
                <a16:creationId xmlns:a16="http://schemas.microsoft.com/office/drawing/2014/main" id="{E665E64F-59CF-25A0-2BBF-873939B77B71}"/>
              </a:ext>
            </a:extLst>
          </p:cNvPr>
          <p:cNvSpPr txBox="1"/>
          <p:nvPr/>
        </p:nvSpPr>
        <p:spPr>
          <a:xfrm>
            <a:off x="1066521" y="689214"/>
            <a:ext cx="6723089" cy="445611"/>
          </a:xfrm>
          <a:prstGeom prst="rect">
            <a:avLst/>
          </a:prstGeom>
          <a:noFill/>
        </p:spPr>
        <p:txBody>
          <a:bodyPr wrap="square" rtlCol="0">
            <a:noAutofit/>
          </a:bodyPr>
          <a:lstStyle/>
          <a:p>
            <a:pPr algn="ctr">
              <a:spcBef>
                <a:spcPts val="600"/>
              </a:spcBef>
              <a:spcAft>
                <a:spcPts val="600"/>
              </a:spcAft>
            </a:pPr>
            <a:r>
              <a:rPr lang="en-GB" sz="2000" b="1" i="1" cap="all" dirty="0">
                <a:solidFill>
                  <a:srgbClr val="002060"/>
                </a:solidFill>
                <a:cs typeface="Calibri"/>
              </a:rPr>
              <a:t>Integrated</a:t>
            </a:r>
            <a:r>
              <a:rPr lang="en-GB" sz="2000" b="1" i="1" cap="all" dirty="0">
                <a:solidFill>
                  <a:srgbClr val="CE57C1"/>
                </a:solidFill>
                <a:cs typeface="Calibri"/>
              </a:rPr>
              <a:t> writing and speaking coursework</a:t>
            </a:r>
          </a:p>
        </p:txBody>
      </p:sp>
      <p:sp>
        <p:nvSpPr>
          <p:cNvPr id="4" name="Title 1">
            <a:extLst>
              <a:ext uri="{FF2B5EF4-FFF2-40B4-BE49-F238E27FC236}">
                <a16:creationId xmlns:a16="http://schemas.microsoft.com/office/drawing/2014/main" id="{C9C7A196-BD97-9F94-3087-797D9DC6B131}"/>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2510165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C9B1A-763C-121C-9221-8E9FFBA8A7B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A88166-801F-C0AB-353C-3DB86A6AC890}"/>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6EFD9965-1211-599D-96F2-2665844398F8}"/>
              </a:ext>
            </a:extLst>
          </p:cNvPr>
          <p:cNvSpPr txBox="1"/>
          <p:nvPr/>
        </p:nvSpPr>
        <p:spPr>
          <a:xfrm>
            <a:off x="427743" y="734592"/>
            <a:ext cx="8288516" cy="468623"/>
          </a:xfrm>
          <a:prstGeom prst="rect">
            <a:avLst/>
          </a:prstGeom>
          <a:noFill/>
        </p:spPr>
        <p:txBody>
          <a:bodyPr wrap="square" rtlCol="0">
            <a:noAutofit/>
          </a:bodyPr>
          <a:lstStyle/>
          <a:p>
            <a:pPr algn="ctr">
              <a:spcAft>
                <a:spcPts val="600"/>
              </a:spcAft>
            </a:pPr>
            <a:r>
              <a:rPr lang="en-GB" sz="2000" b="1" i="1" cap="all" dirty="0">
                <a:solidFill>
                  <a:srgbClr val="002060"/>
                </a:solidFill>
                <a:latin typeface="Calibri"/>
                <a:cs typeface="Calibri"/>
              </a:rPr>
              <a:t>Preparing the podcast episode: </a:t>
            </a:r>
            <a:r>
              <a:rPr lang="en-GB" sz="2000" b="1" i="1" cap="all" dirty="0">
                <a:solidFill>
                  <a:srgbClr val="CE57C1"/>
                </a:solidFill>
                <a:latin typeface="Calibri"/>
                <a:cs typeface="Calibri"/>
              </a:rPr>
              <a:t>LINGUISTIC </a:t>
            </a:r>
            <a:r>
              <a:rPr lang="en-GB" sz="2000" b="1" i="1" cap="all" dirty="0">
                <a:solidFill>
                  <a:srgbClr val="CB65C1"/>
                </a:solidFill>
                <a:latin typeface="Calibri"/>
                <a:cs typeface="Calibri"/>
              </a:rPr>
              <a:t>Mediation activities</a:t>
            </a:r>
          </a:p>
          <a:p>
            <a:pPr algn="ctr">
              <a:spcBef>
                <a:spcPts val="600"/>
              </a:spcBef>
              <a:spcAft>
                <a:spcPts val="600"/>
              </a:spcAft>
            </a:pPr>
            <a:endParaRPr lang="en-GB" sz="2000" b="1" i="1" cap="all" dirty="0">
              <a:solidFill>
                <a:srgbClr val="CE57C1"/>
              </a:solidFill>
              <a:cs typeface="Calibri"/>
            </a:endParaRPr>
          </a:p>
        </p:txBody>
      </p:sp>
      <p:sp>
        <p:nvSpPr>
          <p:cNvPr id="11" name="TextBox 10">
            <a:extLst>
              <a:ext uri="{FF2B5EF4-FFF2-40B4-BE49-F238E27FC236}">
                <a16:creationId xmlns:a16="http://schemas.microsoft.com/office/drawing/2014/main" id="{F5536AFC-426D-0A0F-9B11-CFFE8844B14C}"/>
              </a:ext>
            </a:extLst>
          </p:cNvPr>
          <p:cNvSpPr txBox="1"/>
          <p:nvPr/>
        </p:nvSpPr>
        <p:spPr>
          <a:xfrm>
            <a:off x="427741" y="1879578"/>
            <a:ext cx="4508325" cy="2092881"/>
          </a:xfrm>
          <a:prstGeom prst="rect">
            <a:avLst/>
          </a:prstGeom>
          <a:noFill/>
        </p:spPr>
        <p:txBody>
          <a:bodyPr wrap="square" rtlCol="0">
            <a:spAutoFit/>
          </a:bodyPr>
          <a:lstStyle/>
          <a:p>
            <a:pPr marL="342900" indent="-342900" algn="just">
              <a:spcBef>
                <a:spcPts val="1200"/>
              </a:spcBef>
              <a:spcAft>
                <a:spcPts val="1200"/>
              </a:spcAft>
              <a:buFont typeface="Arial" panose="020B0604020202020204" pitchFamily="34" charset="0"/>
              <a:buChar char="•"/>
            </a:pPr>
            <a:r>
              <a:rPr lang="en-US" b="1" i="1" dirty="0">
                <a:solidFill>
                  <a:srgbClr val="002060"/>
                </a:solidFill>
                <a:latin typeface="+mj-lt"/>
              </a:rPr>
              <a:t>Section 1: How to have a Feng Shui home.</a:t>
            </a:r>
          </a:p>
          <a:p>
            <a:pPr marL="342900" indent="-342900" algn="just">
              <a:spcBef>
                <a:spcPts val="1200"/>
              </a:spcBef>
              <a:spcAft>
                <a:spcPts val="1200"/>
              </a:spcAft>
              <a:buFont typeface="Arial" panose="020B0604020202020204" pitchFamily="34" charset="0"/>
              <a:buChar char="•"/>
            </a:pPr>
            <a:r>
              <a:rPr lang="en-US" b="1" i="1" dirty="0">
                <a:solidFill>
                  <a:srgbClr val="002060"/>
                </a:solidFill>
                <a:latin typeface="+mj-lt"/>
              </a:rPr>
              <a:t>Section 2. An unforgettable weekend in Suzhou. </a:t>
            </a:r>
          </a:p>
          <a:p>
            <a:pPr marL="342900" indent="-342900" algn="just">
              <a:spcBef>
                <a:spcPts val="1200"/>
              </a:spcBef>
              <a:spcAft>
                <a:spcPts val="1200"/>
              </a:spcAft>
              <a:buFont typeface="Arial" panose="020B0604020202020204" pitchFamily="34" charset="0"/>
              <a:buChar char="•"/>
            </a:pPr>
            <a:r>
              <a:rPr lang="en-US" b="1" i="1" dirty="0">
                <a:solidFill>
                  <a:srgbClr val="002060"/>
                </a:solidFill>
                <a:latin typeface="+mj-lt"/>
              </a:rPr>
              <a:t>Section 3. Leading a healthy life according to traditional Chinese medicine. </a:t>
            </a:r>
          </a:p>
        </p:txBody>
      </p:sp>
      <p:sp>
        <p:nvSpPr>
          <p:cNvPr id="4" name="Left Brace 3">
            <a:extLst>
              <a:ext uri="{FF2B5EF4-FFF2-40B4-BE49-F238E27FC236}">
                <a16:creationId xmlns:a16="http://schemas.microsoft.com/office/drawing/2014/main" id="{E757AE96-C6E8-C0F8-20EF-A5966487DB4F}"/>
              </a:ext>
            </a:extLst>
          </p:cNvPr>
          <p:cNvSpPr/>
          <p:nvPr/>
        </p:nvSpPr>
        <p:spPr>
          <a:xfrm>
            <a:off x="5061504" y="1690084"/>
            <a:ext cx="520505" cy="731520"/>
          </a:xfrm>
          <a:prstGeom prst="leftBrace">
            <a:avLst/>
          </a:prstGeom>
          <a:noFill/>
          <a:ln>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Left Brace 5">
            <a:extLst>
              <a:ext uri="{FF2B5EF4-FFF2-40B4-BE49-F238E27FC236}">
                <a16:creationId xmlns:a16="http://schemas.microsoft.com/office/drawing/2014/main" id="{D11BDD29-C635-C74C-A48C-9BF7B01FE208}"/>
              </a:ext>
            </a:extLst>
          </p:cNvPr>
          <p:cNvSpPr/>
          <p:nvPr/>
        </p:nvSpPr>
        <p:spPr>
          <a:xfrm>
            <a:off x="5061505" y="2488217"/>
            <a:ext cx="520505" cy="731520"/>
          </a:xfrm>
          <a:prstGeom prst="leftBrace">
            <a:avLst/>
          </a:prstGeom>
          <a:ln>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8" name="Left Brace 7">
            <a:extLst>
              <a:ext uri="{FF2B5EF4-FFF2-40B4-BE49-F238E27FC236}">
                <a16:creationId xmlns:a16="http://schemas.microsoft.com/office/drawing/2014/main" id="{73A47E4B-479A-1418-3A15-CD51D68E5D66}"/>
              </a:ext>
            </a:extLst>
          </p:cNvPr>
          <p:cNvSpPr/>
          <p:nvPr/>
        </p:nvSpPr>
        <p:spPr>
          <a:xfrm>
            <a:off x="5061505" y="3385505"/>
            <a:ext cx="520505" cy="731520"/>
          </a:xfrm>
          <a:prstGeom prst="leftBrace">
            <a:avLst/>
          </a:prstGeom>
          <a:ln>
            <a:solidFill>
              <a:srgbClr val="9E43A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9" name="TextBox 8">
            <a:extLst>
              <a:ext uri="{FF2B5EF4-FFF2-40B4-BE49-F238E27FC236}">
                <a16:creationId xmlns:a16="http://schemas.microsoft.com/office/drawing/2014/main" id="{C7D7CEE5-537B-AA71-AF6C-7357E8418767}"/>
              </a:ext>
            </a:extLst>
          </p:cNvPr>
          <p:cNvSpPr txBox="1"/>
          <p:nvPr/>
        </p:nvSpPr>
        <p:spPr>
          <a:xfrm>
            <a:off x="5442766" y="1720207"/>
            <a:ext cx="3279095" cy="646331"/>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solidFill>
                  <a:srgbClr val="CB65C1"/>
                </a:solidFill>
                <a:latin typeface="+mj-lt"/>
              </a:rPr>
              <a:t>Feng Shui.</a:t>
            </a:r>
          </a:p>
          <a:p>
            <a:pPr marL="285750" indent="-285750" algn="just">
              <a:buFont typeface="Arial" panose="020B0604020202020204" pitchFamily="34" charset="0"/>
              <a:buChar char="•"/>
            </a:pPr>
            <a:r>
              <a:rPr lang="en-US" b="1" dirty="0">
                <a:solidFill>
                  <a:srgbClr val="002060"/>
                </a:solidFill>
                <a:latin typeface="+mj-lt"/>
              </a:rPr>
              <a:t>Your Feng Shui home.</a:t>
            </a:r>
          </a:p>
        </p:txBody>
      </p:sp>
      <p:sp>
        <p:nvSpPr>
          <p:cNvPr id="10" name="TextBox 9">
            <a:extLst>
              <a:ext uri="{FF2B5EF4-FFF2-40B4-BE49-F238E27FC236}">
                <a16:creationId xmlns:a16="http://schemas.microsoft.com/office/drawing/2014/main" id="{1A7353AD-0437-26F7-5CF6-A4D4584D3442}"/>
              </a:ext>
            </a:extLst>
          </p:cNvPr>
          <p:cNvSpPr txBox="1"/>
          <p:nvPr/>
        </p:nvSpPr>
        <p:spPr>
          <a:xfrm>
            <a:off x="5442765" y="2577413"/>
            <a:ext cx="3279095" cy="646331"/>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solidFill>
                  <a:srgbClr val="002060"/>
                </a:solidFill>
                <a:latin typeface="+mj-lt"/>
              </a:rPr>
              <a:t>Suzhou city.</a:t>
            </a:r>
          </a:p>
          <a:p>
            <a:pPr marL="285750" indent="-285750" algn="just">
              <a:buFont typeface="Arial" panose="020B0604020202020204" pitchFamily="34" charset="0"/>
              <a:buChar char="•"/>
            </a:pPr>
            <a:r>
              <a:rPr lang="en-US" b="1" dirty="0">
                <a:solidFill>
                  <a:srgbClr val="002060"/>
                </a:solidFill>
                <a:latin typeface="+mj-lt"/>
              </a:rPr>
              <a:t>Suzhou Leisure Guide.</a:t>
            </a:r>
          </a:p>
        </p:txBody>
      </p:sp>
      <p:sp>
        <p:nvSpPr>
          <p:cNvPr id="12" name="TextBox 11">
            <a:extLst>
              <a:ext uri="{FF2B5EF4-FFF2-40B4-BE49-F238E27FC236}">
                <a16:creationId xmlns:a16="http://schemas.microsoft.com/office/drawing/2014/main" id="{3B1E60A6-2D31-498A-7455-1B7F84048103}"/>
              </a:ext>
            </a:extLst>
          </p:cNvPr>
          <p:cNvSpPr txBox="1"/>
          <p:nvPr/>
        </p:nvSpPr>
        <p:spPr>
          <a:xfrm>
            <a:off x="5442766" y="3451047"/>
            <a:ext cx="3279095" cy="646331"/>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solidFill>
                  <a:srgbClr val="CB65C1"/>
                </a:solidFill>
                <a:latin typeface="+mj-lt"/>
              </a:rPr>
              <a:t>Chinese traditional medicine.</a:t>
            </a:r>
          </a:p>
          <a:p>
            <a:pPr marL="285750" indent="-285750" algn="just">
              <a:buFont typeface="Arial" panose="020B0604020202020204" pitchFamily="34" charset="0"/>
              <a:buChar char="•"/>
            </a:pPr>
            <a:r>
              <a:rPr lang="en-US" b="1" dirty="0">
                <a:solidFill>
                  <a:srgbClr val="002060"/>
                </a:solidFill>
                <a:latin typeface="+mj-lt"/>
              </a:rPr>
              <a:t>Eat and Live Healthy.</a:t>
            </a:r>
          </a:p>
        </p:txBody>
      </p:sp>
      <p:sp>
        <p:nvSpPr>
          <p:cNvPr id="3" name="Title 1">
            <a:extLst>
              <a:ext uri="{FF2B5EF4-FFF2-40B4-BE49-F238E27FC236}">
                <a16:creationId xmlns:a16="http://schemas.microsoft.com/office/drawing/2014/main" id="{F1C757F5-CA84-42A2-5963-427CF975D4E6}"/>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385037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C6893-4EBD-9762-CC8D-B779C74245F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48287D0-375C-318C-748A-A105262E52DC}"/>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388B714-601B-4E62-88CB-A502494B40E1}"/>
              </a:ext>
            </a:extLst>
          </p:cNvPr>
          <p:cNvSpPr txBox="1"/>
          <p:nvPr/>
        </p:nvSpPr>
        <p:spPr>
          <a:xfrm>
            <a:off x="427743" y="802329"/>
            <a:ext cx="8288516" cy="476142"/>
          </a:xfrm>
          <a:prstGeom prst="rect">
            <a:avLst/>
          </a:prstGeom>
          <a:noFill/>
        </p:spPr>
        <p:txBody>
          <a:bodyPr wrap="square" rtlCol="0">
            <a:noAutofit/>
          </a:bodyPr>
          <a:lstStyle/>
          <a:p>
            <a:pPr algn="ctr">
              <a:spcAft>
                <a:spcPts val="600"/>
              </a:spcAft>
            </a:pPr>
            <a:r>
              <a:rPr lang="en-GB" sz="2000" b="1" i="1" cap="all" dirty="0">
                <a:solidFill>
                  <a:srgbClr val="002060"/>
                </a:solidFill>
                <a:latin typeface="Calibri"/>
                <a:cs typeface="Calibri"/>
              </a:rPr>
              <a:t>Preparing the podcast episode: </a:t>
            </a:r>
            <a:r>
              <a:rPr lang="en-GB" sz="2000" b="1" i="1" cap="all" dirty="0">
                <a:solidFill>
                  <a:srgbClr val="CE57C1"/>
                </a:solidFill>
                <a:latin typeface="Calibri"/>
                <a:cs typeface="Calibri"/>
              </a:rPr>
              <a:t>LINGUISTIC</a:t>
            </a:r>
            <a:r>
              <a:rPr lang="en-GB" sz="2000" b="1" i="1" cap="all" dirty="0">
                <a:solidFill>
                  <a:srgbClr val="002060"/>
                </a:solidFill>
                <a:latin typeface="Calibri"/>
                <a:cs typeface="Calibri"/>
              </a:rPr>
              <a:t> </a:t>
            </a:r>
            <a:r>
              <a:rPr lang="en-GB" sz="2000" b="1" i="1" cap="all" dirty="0">
                <a:solidFill>
                  <a:srgbClr val="CB65C1"/>
                </a:solidFill>
                <a:latin typeface="Calibri"/>
                <a:cs typeface="Calibri"/>
              </a:rPr>
              <a:t>Mediation activity 1</a:t>
            </a:r>
          </a:p>
          <a:p>
            <a:pPr algn="ctr">
              <a:spcBef>
                <a:spcPts val="600"/>
              </a:spcBef>
              <a:spcAft>
                <a:spcPts val="600"/>
              </a:spcAft>
            </a:pPr>
            <a:endParaRPr lang="en-GB" sz="2000" b="1" i="1" cap="all" dirty="0">
              <a:solidFill>
                <a:srgbClr val="CE57C1"/>
              </a:solidFill>
              <a:cs typeface="Calibri"/>
            </a:endParaRPr>
          </a:p>
        </p:txBody>
      </p:sp>
      <p:sp>
        <p:nvSpPr>
          <p:cNvPr id="11" name="TextBox 10">
            <a:extLst>
              <a:ext uri="{FF2B5EF4-FFF2-40B4-BE49-F238E27FC236}">
                <a16:creationId xmlns:a16="http://schemas.microsoft.com/office/drawing/2014/main" id="{54354453-8B8B-DE30-5108-2834C2FC1F6F}"/>
              </a:ext>
            </a:extLst>
          </p:cNvPr>
          <p:cNvSpPr txBox="1"/>
          <p:nvPr/>
        </p:nvSpPr>
        <p:spPr>
          <a:xfrm>
            <a:off x="478302" y="1330047"/>
            <a:ext cx="8237957" cy="1477328"/>
          </a:xfrm>
          <a:prstGeom prst="rect">
            <a:avLst/>
          </a:prstGeom>
          <a:noFill/>
        </p:spPr>
        <p:txBody>
          <a:bodyPr wrap="square" rtlCol="0">
            <a:spAutoFit/>
          </a:bodyPr>
          <a:lstStyle/>
          <a:p>
            <a:pPr algn="just"/>
            <a:r>
              <a:rPr lang="en-GB" sz="1600" b="1" i="1" dirty="0">
                <a:solidFill>
                  <a:srgbClr val="002060"/>
                </a:solidFill>
                <a:effectLst/>
                <a:ea typeface="Calibri" panose="020F0502020204030204" pitchFamily="34" charset="0"/>
              </a:rPr>
              <a:t>	</a:t>
            </a:r>
            <a:r>
              <a:rPr lang="en-GB" b="1" i="1" dirty="0">
                <a:solidFill>
                  <a:srgbClr val="002060"/>
                </a:solidFill>
                <a:effectLst/>
                <a:ea typeface="Calibri" panose="020F0502020204030204" pitchFamily="34" charset="0"/>
              </a:rPr>
              <a:t>Some listeners of our radio show have contacted us through our email (</a:t>
            </a:r>
            <a:r>
              <a:rPr lang="en-GB" b="1" i="1" u="sng" dirty="0">
                <a:solidFill>
                  <a:srgbClr val="0070C0"/>
                </a:solidFill>
                <a:effectLst/>
                <a:ea typeface="Calibri" panose="020F0502020204030204" pitchFamily="34" charset="0"/>
                <a:hlinkClick r:id="rId3">
                  <a:extLst>
                    <a:ext uri="{A12FA001-AC4F-418D-AE19-62706E023703}">
                      <ahyp:hlinkClr xmlns="" xmlns:ahyp="http://schemas.microsoft.com/office/drawing/2018/hyperlinkcolor" val="tx"/>
                    </a:ext>
                  </a:extLst>
                </a:hlinkClick>
              </a:rPr>
              <a:t>espanolconpalillos@xjtlu.edu.cn</a:t>
            </a:r>
            <a:r>
              <a:rPr lang="en-GB" b="1" i="1" dirty="0">
                <a:solidFill>
                  <a:srgbClr val="002060"/>
                </a:solidFill>
                <a:effectLst/>
                <a:ea typeface="Calibri" panose="020F0502020204030204" pitchFamily="34" charset="0"/>
              </a:rPr>
              <a:t>) to suggest a topic dedicated to Feng Shui. Some of them have just arrived and/or returned to China. </a:t>
            </a:r>
            <a:r>
              <a:rPr lang="en-GB" sz="1200" b="1" i="1" dirty="0">
                <a:solidFill>
                  <a:srgbClr val="002060"/>
                </a:solidFill>
                <a:effectLst/>
                <a:ea typeface="Calibri" panose="020F0502020204030204" pitchFamily="34" charset="0"/>
              </a:rPr>
              <a:t>Therefore, they ask us for help to redesign the distribution of furniture in their apartments and houses. For this reason, some of them have sent us photographs of some of the rooms in their homes. Our job will be to refurnish these rooms with the same or other new furniture following the Feng Shui philosophy.</a:t>
            </a:r>
          </a:p>
        </p:txBody>
      </p:sp>
      <p:sp>
        <p:nvSpPr>
          <p:cNvPr id="3" name="TextBox 2">
            <a:extLst>
              <a:ext uri="{FF2B5EF4-FFF2-40B4-BE49-F238E27FC236}">
                <a16:creationId xmlns:a16="http://schemas.microsoft.com/office/drawing/2014/main" id="{86A94E5D-75EA-AE6C-A1C7-48257ADD2EFB}"/>
              </a:ext>
            </a:extLst>
          </p:cNvPr>
          <p:cNvSpPr txBox="1"/>
          <p:nvPr/>
        </p:nvSpPr>
        <p:spPr>
          <a:xfrm>
            <a:off x="478302" y="2744300"/>
            <a:ext cx="8237957" cy="2215991"/>
          </a:xfrm>
          <a:prstGeom prst="rect">
            <a:avLst/>
          </a:prstGeom>
          <a:noFill/>
        </p:spPr>
        <p:txBody>
          <a:bodyPr wrap="square" rtlCol="0">
            <a:spAutoFit/>
          </a:bodyPr>
          <a:lstStyle/>
          <a:p>
            <a:pPr algn="just"/>
            <a:r>
              <a:rPr lang="en-GB" sz="1600" b="1" dirty="0">
                <a:solidFill>
                  <a:srgbClr val="002060"/>
                </a:solidFill>
                <a:effectLst/>
                <a:latin typeface="Calibri" panose="020F0502020204030204" pitchFamily="34" charset="0"/>
                <a:ea typeface="Calibri" panose="020F0502020204030204" pitchFamily="34" charset="0"/>
              </a:rPr>
              <a:t>Section 1 of our podcast: </a:t>
            </a:r>
            <a:r>
              <a:rPr lang="en-GB" sz="1600" b="1" i="1" dirty="0">
                <a:solidFill>
                  <a:srgbClr val="18B4AB"/>
                </a:solidFill>
                <a:effectLst/>
                <a:latin typeface="Calibri" panose="020F0502020204030204" pitchFamily="34" charset="0"/>
                <a:ea typeface="Calibri" panose="020F0502020204030204" pitchFamily="34" charset="0"/>
              </a:rPr>
              <a:t>How to have a Feng Shui home</a:t>
            </a:r>
            <a:r>
              <a:rPr lang="en-GB" sz="1600" b="1" dirty="0">
                <a:solidFill>
                  <a:srgbClr val="002060"/>
                </a:solidFill>
                <a:effectLst/>
                <a:latin typeface="Calibri" panose="020F0502020204030204" pitchFamily="34" charset="0"/>
                <a:ea typeface="Calibri" panose="020F0502020204030204" pitchFamily="34" charset="0"/>
              </a:rPr>
              <a:t>. </a:t>
            </a:r>
          </a:p>
          <a:p>
            <a:pPr algn="just"/>
            <a:endParaRPr lang="en-GB" sz="1600" b="1" dirty="0">
              <a:solidFill>
                <a:srgbClr val="002060"/>
              </a:solidFill>
              <a:effectLst/>
              <a:latin typeface="Calibri" panose="020F0502020204030204" pitchFamily="34" charset="0"/>
              <a:ea typeface="Calibri" panose="020F0502020204030204" pitchFamily="34" charset="0"/>
            </a:endParaRPr>
          </a:p>
          <a:p>
            <a:pPr algn="just"/>
            <a:r>
              <a:rPr lang="en-GB" sz="1600" b="1" dirty="0">
                <a:solidFill>
                  <a:srgbClr val="002060"/>
                </a:solidFill>
                <a:effectLst/>
                <a:latin typeface="Calibri" panose="020F0502020204030204" pitchFamily="34" charset="0"/>
                <a:ea typeface="Calibri" panose="020F0502020204030204" pitchFamily="34" charset="0"/>
              </a:rPr>
              <a:t>It has two parts: </a:t>
            </a:r>
          </a:p>
          <a:p>
            <a:pPr marL="342900" indent="-342900" algn="just">
              <a:buAutoNum type="arabicPeriod"/>
            </a:pPr>
            <a:r>
              <a:rPr lang="en-GB" sz="1600" b="1" i="1" dirty="0">
                <a:solidFill>
                  <a:srgbClr val="CB65C1"/>
                </a:solidFill>
                <a:effectLst/>
                <a:latin typeface="Calibri" panose="020F0502020204030204" pitchFamily="34" charset="0"/>
                <a:ea typeface="Calibri" panose="020F0502020204030204" pitchFamily="34" charset="0"/>
              </a:rPr>
              <a:t>Feng Shui</a:t>
            </a:r>
            <a:r>
              <a:rPr lang="en-GB" sz="1600" b="1" dirty="0">
                <a:solidFill>
                  <a:srgbClr val="002060"/>
                </a:solidFill>
                <a:effectLst/>
                <a:latin typeface="Calibri" panose="020F0502020204030204" pitchFamily="34" charset="0"/>
                <a:ea typeface="Calibri" panose="020F0502020204030204" pitchFamily="34" charset="0"/>
              </a:rPr>
              <a:t> (</a:t>
            </a:r>
            <a:r>
              <a:rPr lang="en-GB" sz="1600" b="1" dirty="0">
                <a:solidFill>
                  <a:srgbClr val="002060"/>
                </a:solidFill>
                <a:latin typeface="Calibri" panose="020F0502020204030204" pitchFamily="34" charset="0"/>
                <a:ea typeface="Calibri" panose="020F0502020204030204" pitchFamily="34" charset="0"/>
              </a:rPr>
              <a:t>Preparation during lecture</a:t>
            </a:r>
            <a:r>
              <a:rPr lang="en-GB" sz="1600" b="1" dirty="0">
                <a:solidFill>
                  <a:srgbClr val="002060"/>
                </a:solidFill>
                <a:effectLst/>
                <a:latin typeface="Calibri" panose="020F0502020204030204" pitchFamily="34" charset="0"/>
                <a:ea typeface="Calibri" panose="020F0502020204030204" pitchFamily="34" charset="0"/>
              </a:rPr>
              <a:t>)</a:t>
            </a:r>
          </a:p>
          <a:p>
            <a:pPr marL="742950" lvl="1" indent="-285750" algn="just">
              <a:buFont typeface="Wingdings" panose="05000000000000000000" pitchFamily="2" charset="2"/>
              <a:buChar char="ü"/>
            </a:pPr>
            <a:r>
              <a:rPr lang="en-GB" sz="1600" b="1" dirty="0">
                <a:solidFill>
                  <a:srgbClr val="CB65C1"/>
                </a:solidFill>
                <a:latin typeface="Calibri" panose="020F0502020204030204" pitchFamily="34" charset="0"/>
                <a:ea typeface="Calibri" panose="020F0502020204030204" pitchFamily="34" charset="0"/>
              </a:rPr>
              <a:t>Feng shui introduction.</a:t>
            </a:r>
          </a:p>
          <a:p>
            <a:pPr marL="742950" lvl="1" indent="-285750" algn="just">
              <a:buFont typeface="Wingdings" panose="05000000000000000000" pitchFamily="2" charset="2"/>
              <a:buChar char="ü"/>
            </a:pPr>
            <a:r>
              <a:rPr lang="en-GB" sz="1600" b="1" dirty="0">
                <a:solidFill>
                  <a:srgbClr val="CB65C1"/>
                </a:solidFill>
                <a:effectLst/>
                <a:latin typeface="Calibri" panose="020F0502020204030204" pitchFamily="34" charset="0"/>
                <a:ea typeface="Calibri" panose="020F0502020204030204" pitchFamily="34" charset="0"/>
              </a:rPr>
              <a:t>Feng shui purpose.</a:t>
            </a:r>
          </a:p>
          <a:p>
            <a:pPr marL="742950" lvl="1" indent="-285750" algn="just">
              <a:spcBef>
                <a:spcPts val="600"/>
              </a:spcBef>
              <a:buFont typeface="Wingdings" panose="05000000000000000000" pitchFamily="2" charset="2"/>
              <a:buChar char="ü"/>
            </a:pPr>
            <a:r>
              <a:rPr lang="en-US" sz="1600" b="1" dirty="0">
                <a:solidFill>
                  <a:srgbClr val="CB65C1"/>
                </a:solidFill>
                <a:effectLst/>
                <a:latin typeface="Calibri" panose="020F0502020204030204" pitchFamily="34" charset="0"/>
                <a:ea typeface="Calibri" panose="020F0502020204030204" pitchFamily="34" charset="0"/>
              </a:rPr>
              <a:t>Choose two rooms in the house and give advice to make them Feng Shui.</a:t>
            </a:r>
            <a:endParaRPr lang="en-GB" sz="1600" b="1" dirty="0">
              <a:solidFill>
                <a:srgbClr val="CB65C1"/>
              </a:solidFill>
              <a:effectLst/>
              <a:latin typeface="Calibri" panose="020F0502020204030204" pitchFamily="34" charset="0"/>
              <a:ea typeface="Calibri" panose="020F0502020204030204" pitchFamily="34" charset="0"/>
            </a:endParaRPr>
          </a:p>
          <a:p>
            <a:pPr marL="342900" indent="-342900" algn="just">
              <a:spcBef>
                <a:spcPts val="600"/>
              </a:spcBef>
              <a:buAutoNum type="arabicPeriod"/>
            </a:pPr>
            <a:r>
              <a:rPr lang="en-GB" sz="1600" b="1" i="1" dirty="0">
                <a:solidFill>
                  <a:srgbClr val="002060"/>
                </a:solidFill>
                <a:effectLst/>
                <a:latin typeface="Calibri" panose="020F0502020204030204" pitchFamily="34" charset="0"/>
                <a:ea typeface="Calibri" panose="020F0502020204030204" pitchFamily="34" charset="0"/>
              </a:rPr>
              <a:t>Your Feng Shui home</a:t>
            </a:r>
            <a:r>
              <a:rPr lang="en-GB" sz="1600" b="1" i="1" dirty="0">
                <a:solidFill>
                  <a:srgbClr val="002060"/>
                </a:solidFill>
                <a:latin typeface="Calibri" panose="020F0502020204030204" pitchFamily="34" charset="0"/>
                <a:ea typeface="Calibri" panose="020F0502020204030204" pitchFamily="34" charset="0"/>
              </a:rPr>
              <a:t> </a:t>
            </a:r>
            <a:r>
              <a:rPr lang="en-GB" sz="1600" b="1" dirty="0">
                <a:solidFill>
                  <a:srgbClr val="002060"/>
                </a:solidFill>
                <a:effectLst/>
                <a:latin typeface="Calibri" panose="020F0502020204030204" pitchFamily="34" charset="0"/>
                <a:ea typeface="Calibri" panose="020F0502020204030204" pitchFamily="34" charset="0"/>
              </a:rPr>
              <a:t>(Seminar preparation: Writing CW – TASK 1).</a:t>
            </a:r>
            <a:endParaRPr lang="es-ES" sz="1600" b="1" i="1" dirty="0">
              <a:solidFill>
                <a:srgbClr val="002060"/>
              </a:solidFill>
            </a:endParaRPr>
          </a:p>
        </p:txBody>
      </p:sp>
      <p:sp>
        <p:nvSpPr>
          <p:cNvPr id="4" name="Title 1">
            <a:extLst>
              <a:ext uri="{FF2B5EF4-FFF2-40B4-BE49-F238E27FC236}">
                <a16:creationId xmlns:a16="http://schemas.microsoft.com/office/drawing/2014/main" id="{04A31709-AFE3-ACA2-EC7B-73A0850C275D}"/>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10689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C68CD-71FF-ABCA-848C-7091411FD11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3592E8E-2A52-754A-DAEA-1EE790FAC862}"/>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C63126D-E90B-CD4B-0E43-88778BD6F8BF}"/>
              </a:ext>
            </a:extLst>
          </p:cNvPr>
          <p:cNvSpPr txBox="1"/>
          <p:nvPr/>
        </p:nvSpPr>
        <p:spPr>
          <a:xfrm>
            <a:off x="8749914" y="4727068"/>
            <a:ext cx="398287" cy="276999"/>
          </a:xfrm>
          <a:prstGeom prst="rect">
            <a:avLst/>
          </a:prstGeom>
          <a:noFill/>
        </p:spPr>
        <p:txBody>
          <a:bodyPr wrap="square" rtlCol="0">
            <a:spAutoFit/>
          </a:bodyPr>
          <a:lstStyle/>
          <a:p>
            <a:pPr algn="r"/>
            <a:fld id="{91477CC8-A8B9-4B4A-B74A-F461560BB8C0}" type="slidenum">
              <a:rPr lang="en-GB" sz="1200">
                <a:solidFill>
                  <a:schemeClr val="bg2">
                    <a:lumMod val="50000"/>
                  </a:schemeClr>
                </a:solidFill>
              </a:rPr>
              <a:pPr algn="r"/>
              <a:t>20</a:t>
            </a:fld>
            <a:endParaRPr lang="en-GB" sz="1200" dirty="0">
              <a:solidFill>
                <a:schemeClr val="bg2">
                  <a:lumMod val="50000"/>
                </a:schemeClr>
              </a:solidFill>
            </a:endParaRPr>
          </a:p>
        </p:txBody>
      </p:sp>
      <p:pic>
        <p:nvPicPr>
          <p:cNvPr id="9" name="Picture 8">
            <a:extLst>
              <a:ext uri="{FF2B5EF4-FFF2-40B4-BE49-F238E27FC236}">
                <a16:creationId xmlns:a16="http://schemas.microsoft.com/office/drawing/2014/main" id="{B5A8A082-95D2-583E-6C0E-642DF159A86E}"/>
              </a:ext>
            </a:extLst>
          </p:cNvPr>
          <p:cNvPicPr>
            <a:picLocks noChangeAspect="1"/>
          </p:cNvPicPr>
          <p:nvPr/>
        </p:nvPicPr>
        <p:blipFill>
          <a:blip r:embed="rId3"/>
          <a:stretch>
            <a:fillRect/>
          </a:stretch>
        </p:blipFill>
        <p:spPr>
          <a:xfrm>
            <a:off x="359135" y="45871"/>
            <a:ext cx="7539873" cy="4871113"/>
          </a:xfrm>
          <a:prstGeom prst="rect">
            <a:avLst/>
          </a:prstGeom>
        </p:spPr>
      </p:pic>
      <p:sp>
        <p:nvSpPr>
          <p:cNvPr id="12" name="Rectangle 11">
            <a:extLst>
              <a:ext uri="{FF2B5EF4-FFF2-40B4-BE49-F238E27FC236}">
                <a16:creationId xmlns:a16="http://schemas.microsoft.com/office/drawing/2014/main" id="{3531DC01-7E88-278B-F996-6CF39E193403}"/>
              </a:ext>
            </a:extLst>
          </p:cNvPr>
          <p:cNvSpPr/>
          <p:nvPr/>
        </p:nvSpPr>
        <p:spPr>
          <a:xfrm>
            <a:off x="534572" y="1181686"/>
            <a:ext cx="1371600" cy="541606"/>
          </a:xfrm>
          <a:prstGeom prst="rect">
            <a:avLst/>
          </a:prstGeom>
          <a:noFill/>
          <a:ln w="38100">
            <a:solidFill>
              <a:srgbClr val="CB65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angle 12">
            <a:extLst>
              <a:ext uri="{FF2B5EF4-FFF2-40B4-BE49-F238E27FC236}">
                <a16:creationId xmlns:a16="http://schemas.microsoft.com/office/drawing/2014/main" id="{5D09C426-DB5F-8F47-0629-12EADF75EC59}"/>
              </a:ext>
            </a:extLst>
          </p:cNvPr>
          <p:cNvSpPr/>
          <p:nvPr/>
        </p:nvSpPr>
        <p:spPr>
          <a:xfrm>
            <a:off x="5802923" y="2412609"/>
            <a:ext cx="893299" cy="597877"/>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8180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9EE6D-1AB7-7F9D-89EE-2CB08F76814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A64317-331A-031B-6378-68568540CA51}"/>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BA6D5EC4-67B2-C84B-D5C9-2427F9F1E804}"/>
              </a:ext>
            </a:extLst>
          </p:cNvPr>
          <p:cNvSpPr txBox="1"/>
          <p:nvPr/>
        </p:nvSpPr>
        <p:spPr>
          <a:xfrm>
            <a:off x="1181688" y="1367388"/>
            <a:ext cx="2145321" cy="400110"/>
          </a:xfrm>
          <a:prstGeom prst="rect">
            <a:avLst/>
          </a:prstGeom>
          <a:noFill/>
        </p:spPr>
        <p:txBody>
          <a:bodyPr wrap="square" rtlCol="0">
            <a:spAutoFit/>
          </a:bodyPr>
          <a:lstStyle/>
          <a:p>
            <a:pPr algn="just"/>
            <a:r>
              <a:rPr lang="en-GB" sz="2000" b="1" dirty="0">
                <a:solidFill>
                  <a:srgbClr val="002060"/>
                </a:solidFill>
                <a:ea typeface="Calibri" panose="020F0502020204030204" pitchFamily="34" charset="0"/>
              </a:rPr>
              <a:t>Mediating a text - </a:t>
            </a:r>
            <a:endParaRPr lang="en-GB" sz="2000" b="1" dirty="0">
              <a:solidFill>
                <a:srgbClr val="002060"/>
              </a:solidFill>
              <a:effectLst/>
              <a:ea typeface="Calibri" panose="020F0502020204030204" pitchFamily="34" charset="0"/>
            </a:endParaRPr>
          </a:p>
        </p:txBody>
      </p:sp>
      <p:sp>
        <p:nvSpPr>
          <p:cNvPr id="3" name="TextBox 2">
            <a:extLst>
              <a:ext uri="{FF2B5EF4-FFF2-40B4-BE49-F238E27FC236}">
                <a16:creationId xmlns:a16="http://schemas.microsoft.com/office/drawing/2014/main" id="{EA53E09F-5DD0-0BEA-0CE1-D64DB32F6A8B}"/>
              </a:ext>
            </a:extLst>
          </p:cNvPr>
          <p:cNvSpPr txBox="1"/>
          <p:nvPr/>
        </p:nvSpPr>
        <p:spPr>
          <a:xfrm>
            <a:off x="478303" y="1980688"/>
            <a:ext cx="8237957" cy="2756909"/>
          </a:xfrm>
          <a:prstGeom prst="rect">
            <a:avLst/>
          </a:prstGeom>
          <a:noFill/>
        </p:spPr>
        <p:txBody>
          <a:bodyPr wrap="square" rtlCol="0">
            <a:spAutoFit/>
          </a:bodyPr>
          <a:lstStyle/>
          <a:p>
            <a:pPr algn="just">
              <a:lnSpc>
                <a:spcPts val="3000"/>
              </a:lnSpc>
            </a:pPr>
            <a:r>
              <a:rPr lang="es-ES" sz="2000" b="1" dirty="0" err="1">
                <a:solidFill>
                  <a:srgbClr val="002060"/>
                </a:solidFill>
              </a:rPr>
              <a:t>Refers</a:t>
            </a:r>
            <a:r>
              <a:rPr lang="es-ES" sz="2000" b="1" dirty="0">
                <a:solidFill>
                  <a:srgbClr val="002060"/>
                </a:solidFill>
              </a:rPr>
              <a:t> </a:t>
            </a:r>
            <a:r>
              <a:rPr lang="es-ES" sz="2000" b="1" dirty="0" err="1">
                <a:solidFill>
                  <a:srgbClr val="002060"/>
                </a:solidFill>
              </a:rPr>
              <a:t>to</a:t>
            </a:r>
            <a:r>
              <a:rPr lang="es-ES" sz="2000" b="1" dirty="0">
                <a:solidFill>
                  <a:srgbClr val="002060"/>
                </a:solidFill>
              </a:rPr>
              <a:t> </a:t>
            </a:r>
            <a:r>
              <a:rPr lang="es-ES" sz="2000" b="1" dirty="0" err="1">
                <a:solidFill>
                  <a:srgbClr val="002060"/>
                </a:solidFill>
              </a:rPr>
              <a:t>the</a:t>
            </a:r>
            <a:r>
              <a:rPr lang="es-ES" sz="2000" b="1" dirty="0">
                <a:solidFill>
                  <a:srgbClr val="002060"/>
                </a:solidFill>
              </a:rPr>
              <a:t> </a:t>
            </a:r>
            <a:r>
              <a:rPr lang="es-ES" sz="2000" b="1" dirty="0" err="1">
                <a:solidFill>
                  <a:srgbClr val="002060"/>
                </a:solidFill>
              </a:rPr>
              <a:t>way</a:t>
            </a:r>
            <a:r>
              <a:rPr lang="es-ES" sz="2000" b="1" dirty="0">
                <a:solidFill>
                  <a:srgbClr val="002060"/>
                </a:solidFill>
              </a:rPr>
              <a:t> </a:t>
            </a:r>
            <a:r>
              <a:rPr lang="es-ES" sz="2000" b="1" dirty="0" err="1">
                <a:solidFill>
                  <a:srgbClr val="CB65C1"/>
                </a:solidFill>
              </a:rPr>
              <a:t>some</a:t>
            </a:r>
            <a:r>
              <a:rPr lang="es-ES" sz="2000" b="1" dirty="0">
                <a:solidFill>
                  <a:srgbClr val="CB65C1"/>
                </a:solidFill>
              </a:rPr>
              <a:t> particular </a:t>
            </a:r>
            <a:r>
              <a:rPr lang="es-ES" sz="2000" b="1" dirty="0" err="1">
                <a:solidFill>
                  <a:srgbClr val="CB65C1"/>
                </a:solidFill>
              </a:rPr>
              <a:t>piece</a:t>
            </a:r>
            <a:r>
              <a:rPr lang="es-ES" sz="2000" b="1" dirty="0">
                <a:solidFill>
                  <a:srgbClr val="CB65C1"/>
                </a:solidFill>
              </a:rPr>
              <a:t>(s) </a:t>
            </a:r>
            <a:r>
              <a:rPr lang="es-ES" sz="2000" b="1" dirty="0" err="1">
                <a:solidFill>
                  <a:srgbClr val="CB65C1"/>
                </a:solidFill>
              </a:rPr>
              <a:t>of</a:t>
            </a:r>
            <a:r>
              <a:rPr lang="es-ES" sz="2000" b="1" dirty="0">
                <a:solidFill>
                  <a:srgbClr val="CB65C1"/>
                </a:solidFill>
              </a:rPr>
              <a:t> </a:t>
            </a:r>
            <a:r>
              <a:rPr lang="es-ES" sz="2000" b="1" dirty="0" err="1">
                <a:solidFill>
                  <a:srgbClr val="CB65C1"/>
                </a:solidFill>
              </a:rPr>
              <a:t>information</a:t>
            </a:r>
            <a:r>
              <a:rPr lang="es-ES" sz="2000" b="1" dirty="0">
                <a:solidFill>
                  <a:srgbClr val="CB65C1"/>
                </a:solidFill>
              </a:rPr>
              <a:t> </a:t>
            </a:r>
            <a:r>
              <a:rPr lang="es-ES" sz="2000" b="1" dirty="0" err="1">
                <a:solidFill>
                  <a:srgbClr val="CB65C1"/>
                </a:solidFill>
              </a:rPr>
              <a:t>of</a:t>
            </a:r>
            <a:r>
              <a:rPr lang="es-ES" sz="2000" b="1" dirty="0">
                <a:solidFill>
                  <a:srgbClr val="CB65C1"/>
                </a:solidFill>
              </a:rPr>
              <a:t> </a:t>
            </a:r>
            <a:r>
              <a:rPr lang="es-ES" sz="2000" b="1" dirty="0" err="1">
                <a:solidFill>
                  <a:srgbClr val="002060"/>
                </a:solidFill>
              </a:rPr>
              <a:t>immediate</a:t>
            </a:r>
            <a:r>
              <a:rPr lang="es-ES" sz="2000" b="1" dirty="0">
                <a:solidFill>
                  <a:srgbClr val="002060"/>
                </a:solidFill>
              </a:rPr>
              <a:t> </a:t>
            </a:r>
            <a:r>
              <a:rPr lang="es-ES" sz="2000" b="1" dirty="0" err="1">
                <a:solidFill>
                  <a:srgbClr val="CB65C1"/>
                </a:solidFill>
              </a:rPr>
              <a:t>relevance</a:t>
            </a:r>
            <a:r>
              <a:rPr lang="es-ES" sz="2000" b="1" dirty="0">
                <a:solidFill>
                  <a:srgbClr val="002060"/>
                </a:solidFill>
              </a:rPr>
              <a:t> </a:t>
            </a:r>
            <a:r>
              <a:rPr lang="es-ES" sz="2000" b="1" dirty="0" err="1">
                <a:solidFill>
                  <a:srgbClr val="CB65C1"/>
                </a:solidFill>
              </a:rPr>
              <a:t>is</a:t>
            </a:r>
            <a:r>
              <a:rPr lang="es-ES" sz="2000" b="1" dirty="0">
                <a:solidFill>
                  <a:srgbClr val="CB65C1"/>
                </a:solidFill>
              </a:rPr>
              <a:t> </a:t>
            </a:r>
            <a:r>
              <a:rPr lang="es-ES" sz="2000" b="1" dirty="0" err="1">
                <a:solidFill>
                  <a:srgbClr val="CB65C1"/>
                </a:solidFill>
              </a:rPr>
              <a:t>extracted</a:t>
            </a:r>
            <a:r>
              <a:rPr lang="es-ES" sz="2000" b="1" dirty="0">
                <a:solidFill>
                  <a:srgbClr val="CB65C1"/>
                </a:solidFill>
              </a:rPr>
              <a:t> </a:t>
            </a:r>
            <a:r>
              <a:rPr lang="es-ES" sz="2000" b="1" dirty="0" err="1">
                <a:solidFill>
                  <a:srgbClr val="CB65C1"/>
                </a:solidFill>
              </a:rPr>
              <a:t>from</a:t>
            </a:r>
            <a:r>
              <a:rPr lang="es-ES" sz="2000" b="1" dirty="0">
                <a:solidFill>
                  <a:srgbClr val="CB65C1"/>
                </a:solidFill>
              </a:rPr>
              <a:t> </a:t>
            </a:r>
            <a:r>
              <a:rPr lang="es-ES" sz="2000" b="1" dirty="0" err="1">
                <a:solidFill>
                  <a:srgbClr val="CB65C1"/>
                </a:solidFill>
              </a:rPr>
              <a:t>the</a:t>
            </a:r>
            <a:r>
              <a:rPr lang="es-ES" sz="2000" b="1" dirty="0">
                <a:solidFill>
                  <a:srgbClr val="CB65C1"/>
                </a:solidFill>
              </a:rPr>
              <a:t> target </a:t>
            </a:r>
            <a:r>
              <a:rPr lang="es-ES" sz="2000" b="1" dirty="0" err="1">
                <a:solidFill>
                  <a:srgbClr val="CB65C1"/>
                </a:solidFill>
              </a:rPr>
              <a:t>text</a:t>
            </a:r>
            <a:r>
              <a:rPr lang="es-ES" sz="2000" b="1" dirty="0">
                <a:solidFill>
                  <a:srgbClr val="CB65C1"/>
                </a:solidFill>
              </a:rPr>
              <a:t> and </a:t>
            </a:r>
            <a:r>
              <a:rPr lang="es-ES" sz="2000" b="1" dirty="0" err="1">
                <a:solidFill>
                  <a:srgbClr val="CB65C1"/>
                </a:solidFill>
              </a:rPr>
              <a:t>relayed</a:t>
            </a:r>
            <a:r>
              <a:rPr lang="es-ES" sz="2000" b="1" dirty="0">
                <a:solidFill>
                  <a:srgbClr val="CB65C1"/>
                </a:solidFill>
              </a:rPr>
              <a:t> </a:t>
            </a:r>
            <a:r>
              <a:rPr lang="es-ES" sz="2000" b="1" dirty="0" err="1">
                <a:solidFill>
                  <a:srgbClr val="CB65C1"/>
                </a:solidFill>
              </a:rPr>
              <a:t>to</a:t>
            </a:r>
            <a:r>
              <a:rPr lang="es-ES" sz="2000" b="1" dirty="0">
                <a:solidFill>
                  <a:srgbClr val="CB65C1"/>
                </a:solidFill>
              </a:rPr>
              <a:t> </a:t>
            </a:r>
            <a:r>
              <a:rPr lang="es-ES" sz="2000" b="1" dirty="0" err="1">
                <a:solidFill>
                  <a:srgbClr val="CB65C1"/>
                </a:solidFill>
              </a:rPr>
              <a:t>someone</a:t>
            </a:r>
            <a:r>
              <a:rPr lang="es-ES" sz="2000" b="1" dirty="0">
                <a:solidFill>
                  <a:srgbClr val="CB65C1"/>
                </a:solidFill>
              </a:rPr>
              <a:t> </a:t>
            </a:r>
            <a:r>
              <a:rPr lang="es-ES" sz="2000" b="1" dirty="0" err="1">
                <a:solidFill>
                  <a:srgbClr val="CB65C1"/>
                </a:solidFill>
              </a:rPr>
              <a:t>else</a:t>
            </a:r>
            <a:r>
              <a:rPr lang="es-ES" sz="2000" b="1" dirty="0">
                <a:solidFill>
                  <a:srgbClr val="002060"/>
                </a:solidFill>
              </a:rPr>
              <a:t>.  Here, </a:t>
            </a:r>
            <a:r>
              <a:rPr lang="es-ES" sz="2000" b="1" dirty="0" err="1">
                <a:solidFill>
                  <a:srgbClr val="002060"/>
                </a:solidFill>
              </a:rPr>
              <a:t>the</a:t>
            </a:r>
            <a:r>
              <a:rPr lang="es-ES" sz="2000" b="1" dirty="0">
                <a:solidFill>
                  <a:srgbClr val="002060"/>
                </a:solidFill>
              </a:rPr>
              <a:t> </a:t>
            </a:r>
            <a:r>
              <a:rPr lang="es-ES" sz="2000" b="1" dirty="0" err="1">
                <a:solidFill>
                  <a:srgbClr val="002060"/>
                </a:solidFill>
              </a:rPr>
              <a:t>emphasis</a:t>
            </a:r>
            <a:r>
              <a:rPr lang="es-ES" sz="2000" b="1" dirty="0">
                <a:solidFill>
                  <a:srgbClr val="002060"/>
                </a:solidFill>
              </a:rPr>
              <a:t> </a:t>
            </a:r>
            <a:r>
              <a:rPr lang="es-ES" sz="2000" b="1" dirty="0" err="1">
                <a:solidFill>
                  <a:srgbClr val="002060"/>
                </a:solidFill>
              </a:rPr>
              <a:t>is</a:t>
            </a:r>
            <a:r>
              <a:rPr lang="es-ES" sz="2000" b="1" dirty="0">
                <a:solidFill>
                  <a:srgbClr val="002060"/>
                </a:solidFill>
              </a:rPr>
              <a:t> </a:t>
            </a:r>
            <a:r>
              <a:rPr lang="es-ES" sz="2000" b="1" dirty="0" err="1">
                <a:solidFill>
                  <a:srgbClr val="002060"/>
                </a:solidFill>
              </a:rPr>
              <a:t>on</a:t>
            </a:r>
            <a:r>
              <a:rPr lang="es-ES" sz="2000" b="1" dirty="0">
                <a:solidFill>
                  <a:srgbClr val="002060"/>
                </a:solidFill>
              </a:rPr>
              <a:t> </a:t>
            </a:r>
            <a:r>
              <a:rPr lang="es-ES" sz="2000" b="1" dirty="0" err="1">
                <a:solidFill>
                  <a:srgbClr val="002060"/>
                </a:solidFill>
              </a:rPr>
              <a:t>the</a:t>
            </a:r>
            <a:r>
              <a:rPr lang="es-ES" sz="2000" b="1" dirty="0">
                <a:solidFill>
                  <a:srgbClr val="002060"/>
                </a:solidFill>
              </a:rPr>
              <a:t> </a:t>
            </a:r>
            <a:r>
              <a:rPr lang="es-ES" sz="2000" b="1" dirty="0" err="1">
                <a:solidFill>
                  <a:srgbClr val="002060"/>
                </a:solidFill>
              </a:rPr>
              <a:t>specific</a:t>
            </a:r>
            <a:r>
              <a:rPr lang="es-ES" sz="2000" b="1" dirty="0">
                <a:solidFill>
                  <a:srgbClr val="002060"/>
                </a:solidFill>
              </a:rPr>
              <a:t> </a:t>
            </a:r>
            <a:r>
              <a:rPr lang="es-ES" sz="2000" b="1" dirty="0" err="1">
                <a:solidFill>
                  <a:srgbClr val="002060"/>
                </a:solidFill>
              </a:rPr>
              <a:t>content</a:t>
            </a:r>
            <a:r>
              <a:rPr lang="es-ES" sz="2000" b="1" dirty="0">
                <a:solidFill>
                  <a:srgbClr val="002060"/>
                </a:solidFill>
              </a:rPr>
              <a:t> </a:t>
            </a:r>
            <a:r>
              <a:rPr lang="es-ES" sz="2000" b="1" dirty="0" err="1">
                <a:solidFill>
                  <a:srgbClr val="002060"/>
                </a:solidFill>
              </a:rPr>
              <a:t>that</a:t>
            </a:r>
            <a:r>
              <a:rPr lang="es-ES" sz="2000" b="1" dirty="0">
                <a:solidFill>
                  <a:srgbClr val="002060"/>
                </a:solidFill>
              </a:rPr>
              <a:t> </a:t>
            </a:r>
            <a:r>
              <a:rPr lang="es-ES" sz="2000" b="1" dirty="0" err="1">
                <a:solidFill>
                  <a:srgbClr val="002060"/>
                </a:solidFill>
              </a:rPr>
              <a:t>is</a:t>
            </a:r>
            <a:r>
              <a:rPr lang="es-ES" sz="2000" b="1" dirty="0">
                <a:solidFill>
                  <a:srgbClr val="002060"/>
                </a:solidFill>
              </a:rPr>
              <a:t> </a:t>
            </a:r>
            <a:r>
              <a:rPr lang="es-ES" sz="2000" b="1" dirty="0" err="1">
                <a:solidFill>
                  <a:srgbClr val="002060"/>
                </a:solidFill>
              </a:rPr>
              <a:t>relevant</a:t>
            </a:r>
            <a:r>
              <a:rPr lang="es-ES" sz="2000" b="1" dirty="0">
                <a:solidFill>
                  <a:srgbClr val="002060"/>
                </a:solidFill>
              </a:rPr>
              <a:t>, </a:t>
            </a:r>
            <a:r>
              <a:rPr lang="es-ES" sz="2000" b="1" dirty="0" err="1">
                <a:solidFill>
                  <a:srgbClr val="002060"/>
                </a:solidFill>
              </a:rPr>
              <a:t>rather</a:t>
            </a:r>
            <a:r>
              <a:rPr lang="es-ES" sz="2000" b="1" dirty="0">
                <a:solidFill>
                  <a:srgbClr val="002060"/>
                </a:solidFill>
              </a:rPr>
              <a:t> </a:t>
            </a:r>
            <a:r>
              <a:rPr lang="es-ES" sz="2000" b="1" dirty="0" err="1">
                <a:solidFill>
                  <a:srgbClr val="002060"/>
                </a:solidFill>
              </a:rPr>
              <a:t>than</a:t>
            </a:r>
            <a:r>
              <a:rPr lang="es-ES" sz="2000" b="1" dirty="0">
                <a:solidFill>
                  <a:srgbClr val="002060"/>
                </a:solidFill>
              </a:rPr>
              <a:t> </a:t>
            </a:r>
            <a:r>
              <a:rPr lang="es-ES" sz="2000" b="1" dirty="0" err="1">
                <a:solidFill>
                  <a:srgbClr val="002060"/>
                </a:solidFill>
              </a:rPr>
              <a:t>the</a:t>
            </a:r>
            <a:r>
              <a:rPr lang="es-ES" sz="2000" b="1" dirty="0">
                <a:solidFill>
                  <a:srgbClr val="002060"/>
                </a:solidFill>
              </a:rPr>
              <a:t> </a:t>
            </a:r>
            <a:r>
              <a:rPr lang="es-ES" sz="2000" b="1" dirty="0" err="1">
                <a:solidFill>
                  <a:srgbClr val="002060"/>
                </a:solidFill>
              </a:rPr>
              <a:t>main</a:t>
            </a:r>
            <a:r>
              <a:rPr lang="es-ES" sz="2000" b="1" dirty="0">
                <a:solidFill>
                  <a:srgbClr val="002060"/>
                </a:solidFill>
              </a:rPr>
              <a:t> ideas </a:t>
            </a:r>
            <a:r>
              <a:rPr lang="es-ES" sz="2000" b="1" dirty="0" err="1">
                <a:solidFill>
                  <a:srgbClr val="002060"/>
                </a:solidFill>
              </a:rPr>
              <a:t>or</a:t>
            </a:r>
            <a:r>
              <a:rPr lang="es-ES" sz="2000" b="1" dirty="0">
                <a:solidFill>
                  <a:srgbClr val="002060"/>
                </a:solidFill>
              </a:rPr>
              <a:t> </a:t>
            </a:r>
            <a:r>
              <a:rPr lang="es-ES" sz="2000" b="1" dirty="0" err="1">
                <a:solidFill>
                  <a:srgbClr val="002060"/>
                </a:solidFill>
              </a:rPr>
              <a:t>lines</a:t>
            </a:r>
            <a:r>
              <a:rPr lang="es-ES" sz="2000" b="1" dirty="0">
                <a:solidFill>
                  <a:srgbClr val="002060"/>
                </a:solidFill>
              </a:rPr>
              <a:t> </a:t>
            </a:r>
            <a:r>
              <a:rPr lang="es-ES" sz="2000" b="1" dirty="0" err="1">
                <a:solidFill>
                  <a:srgbClr val="002060"/>
                </a:solidFill>
              </a:rPr>
              <a:t>of</a:t>
            </a:r>
            <a:r>
              <a:rPr lang="es-ES" sz="2000" b="1" dirty="0">
                <a:solidFill>
                  <a:srgbClr val="002060"/>
                </a:solidFill>
              </a:rPr>
              <a:t> </a:t>
            </a:r>
            <a:r>
              <a:rPr lang="es-ES" sz="2000" b="1" dirty="0" err="1">
                <a:solidFill>
                  <a:srgbClr val="002060"/>
                </a:solidFill>
              </a:rPr>
              <a:t>argument</a:t>
            </a:r>
            <a:r>
              <a:rPr lang="es-ES" sz="2000" b="1" dirty="0">
                <a:solidFill>
                  <a:srgbClr val="002060"/>
                </a:solidFill>
              </a:rPr>
              <a:t> </a:t>
            </a:r>
            <a:r>
              <a:rPr lang="es-ES" sz="2000" b="1" dirty="0" err="1">
                <a:solidFill>
                  <a:srgbClr val="002060"/>
                </a:solidFill>
              </a:rPr>
              <a:t>presented</a:t>
            </a:r>
            <a:r>
              <a:rPr lang="es-ES" sz="2000" b="1" dirty="0">
                <a:solidFill>
                  <a:srgbClr val="002060"/>
                </a:solidFill>
              </a:rPr>
              <a:t> in a </a:t>
            </a:r>
            <a:r>
              <a:rPr lang="es-ES" sz="2000" b="1" dirty="0" err="1">
                <a:solidFill>
                  <a:srgbClr val="002060"/>
                </a:solidFill>
              </a:rPr>
              <a:t>text</a:t>
            </a:r>
            <a:r>
              <a:rPr lang="es-ES" sz="2000" b="1" dirty="0">
                <a:solidFill>
                  <a:srgbClr val="002060"/>
                </a:solidFill>
              </a:rPr>
              <a:t>. </a:t>
            </a:r>
            <a:r>
              <a:rPr lang="es-ES" sz="2000" b="1" dirty="0" err="1">
                <a:solidFill>
                  <a:srgbClr val="002060"/>
                </a:solidFill>
              </a:rPr>
              <a:t>Relaying</a:t>
            </a:r>
            <a:r>
              <a:rPr lang="es-ES" sz="2000" b="1" dirty="0">
                <a:solidFill>
                  <a:srgbClr val="002060"/>
                </a:solidFill>
              </a:rPr>
              <a:t> </a:t>
            </a:r>
            <a:r>
              <a:rPr lang="es-ES" sz="2000" b="1" dirty="0" err="1">
                <a:solidFill>
                  <a:srgbClr val="002060"/>
                </a:solidFill>
              </a:rPr>
              <a:t>specific</a:t>
            </a:r>
            <a:r>
              <a:rPr lang="es-ES" sz="2000" b="1" dirty="0">
                <a:solidFill>
                  <a:srgbClr val="002060"/>
                </a:solidFill>
              </a:rPr>
              <a:t> </a:t>
            </a:r>
            <a:r>
              <a:rPr lang="es-ES" sz="2000" b="1" dirty="0" err="1">
                <a:solidFill>
                  <a:srgbClr val="002060"/>
                </a:solidFill>
              </a:rPr>
              <a:t>information</a:t>
            </a:r>
            <a:r>
              <a:rPr lang="es-ES" sz="2000" b="1" dirty="0">
                <a:solidFill>
                  <a:srgbClr val="002060"/>
                </a:solidFill>
              </a:rPr>
              <a:t> </a:t>
            </a:r>
            <a:r>
              <a:rPr lang="es-ES" sz="2000" b="1" dirty="0" err="1">
                <a:solidFill>
                  <a:srgbClr val="002060"/>
                </a:solidFill>
              </a:rPr>
              <a:t>is</a:t>
            </a:r>
            <a:r>
              <a:rPr lang="es-ES" sz="2000" b="1" dirty="0">
                <a:solidFill>
                  <a:srgbClr val="002060"/>
                </a:solidFill>
              </a:rPr>
              <a:t> </a:t>
            </a:r>
            <a:r>
              <a:rPr lang="es-ES" sz="2000" b="1" dirty="0" err="1">
                <a:solidFill>
                  <a:srgbClr val="002060"/>
                </a:solidFill>
              </a:rPr>
              <a:t>related</a:t>
            </a:r>
            <a:r>
              <a:rPr lang="es-ES" sz="2000" b="1" dirty="0">
                <a:solidFill>
                  <a:srgbClr val="002060"/>
                </a:solidFill>
              </a:rPr>
              <a:t> </a:t>
            </a:r>
            <a:r>
              <a:rPr lang="es-ES" sz="2000" b="1" dirty="0" err="1">
                <a:solidFill>
                  <a:srgbClr val="002060"/>
                </a:solidFill>
              </a:rPr>
              <a:t>to</a:t>
            </a:r>
            <a:r>
              <a:rPr lang="es-ES" sz="2000" b="1" dirty="0">
                <a:solidFill>
                  <a:srgbClr val="002060"/>
                </a:solidFill>
              </a:rPr>
              <a:t> Reading </a:t>
            </a:r>
            <a:r>
              <a:rPr lang="es-ES" sz="2000" b="1" dirty="0" err="1">
                <a:solidFill>
                  <a:srgbClr val="002060"/>
                </a:solidFill>
              </a:rPr>
              <a:t>for</a:t>
            </a:r>
            <a:r>
              <a:rPr lang="es-ES" sz="2000" b="1" dirty="0">
                <a:solidFill>
                  <a:srgbClr val="002060"/>
                </a:solidFill>
              </a:rPr>
              <a:t> </a:t>
            </a:r>
            <a:r>
              <a:rPr lang="es-ES" sz="2000" b="1" dirty="0" err="1">
                <a:solidFill>
                  <a:srgbClr val="002060"/>
                </a:solidFill>
              </a:rPr>
              <a:t>orientation</a:t>
            </a:r>
            <a:r>
              <a:rPr lang="es-ES" sz="2000" b="1" dirty="0">
                <a:solidFill>
                  <a:srgbClr val="002060"/>
                </a:solidFill>
              </a:rPr>
              <a:t> […] </a:t>
            </a:r>
            <a:r>
              <a:rPr lang="es-ES" sz="2000" b="1" dirty="0" err="1">
                <a:solidFill>
                  <a:srgbClr val="CB65C1"/>
                </a:solidFill>
              </a:rPr>
              <a:t>The</a:t>
            </a:r>
            <a:r>
              <a:rPr lang="es-ES" sz="2000" b="1" dirty="0">
                <a:solidFill>
                  <a:srgbClr val="CB65C1"/>
                </a:solidFill>
              </a:rPr>
              <a:t> </a:t>
            </a:r>
            <a:r>
              <a:rPr lang="es-ES" sz="2000" b="1" dirty="0" err="1">
                <a:solidFill>
                  <a:srgbClr val="CB65C1"/>
                </a:solidFill>
              </a:rPr>
              <a:t>user</a:t>
            </a:r>
            <a:r>
              <a:rPr lang="es-ES" sz="2000" b="1" dirty="0">
                <a:solidFill>
                  <a:srgbClr val="CB65C1"/>
                </a:solidFill>
              </a:rPr>
              <a:t>/</a:t>
            </a:r>
            <a:r>
              <a:rPr lang="es-ES" sz="2000" b="1" dirty="0" err="1">
                <a:solidFill>
                  <a:srgbClr val="CB65C1"/>
                </a:solidFill>
              </a:rPr>
              <a:t>learner</a:t>
            </a:r>
            <a:r>
              <a:rPr lang="es-ES" sz="2000" b="1" dirty="0">
                <a:solidFill>
                  <a:srgbClr val="CB65C1"/>
                </a:solidFill>
              </a:rPr>
              <a:t> </a:t>
            </a:r>
            <a:r>
              <a:rPr lang="es-ES" sz="2000" b="1" dirty="0" err="1">
                <a:solidFill>
                  <a:srgbClr val="CB65C1"/>
                </a:solidFill>
              </a:rPr>
              <a:t>scans</a:t>
            </a:r>
            <a:r>
              <a:rPr lang="es-ES" sz="2000" b="1" dirty="0">
                <a:solidFill>
                  <a:srgbClr val="CB65C1"/>
                </a:solidFill>
              </a:rPr>
              <a:t> </a:t>
            </a:r>
            <a:r>
              <a:rPr lang="es-ES" sz="2000" b="1" dirty="0" err="1">
                <a:solidFill>
                  <a:srgbClr val="CB65C1"/>
                </a:solidFill>
              </a:rPr>
              <a:t>the</a:t>
            </a:r>
            <a:r>
              <a:rPr lang="es-ES" sz="2000" b="1" dirty="0">
                <a:solidFill>
                  <a:srgbClr val="CB65C1"/>
                </a:solidFill>
              </a:rPr>
              <a:t> </a:t>
            </a:r>
            <a:r>
              <a:rPr lang="es-ES" sz="2000" b="1" dirty="0" err="1">
                <a:solidFill>
                  <a:srgbClr val="CB65C1"/>
                </a:solidFill>
              </a:rPr>
              <a:t>source</a:t>
            </a:r>
            <a:r>
              <a:rPr lang="es-ES" sz="2000" b="1" dirty="0">
                <a:solidFill>
                  <a:srgbClr val="CB65C1"/>
                </a:solidFill>
              </a:rPr>
              <a:t> </a:t>
            </a:r>
            <a:r>
              <a:rPr lang="es-ES" sz="2000" b="1" dirty="0" err="1">
                <a:solidFill>
                  <a:srgbClr val="CB65C1"/>
                </a:solidFill>
              </a:rPr>
              <a:t>text</a:t>
            </a:r>
            <a:r>
              <a:rPr lang="es-ES" sz="2000" b="1" dirty="0">
                <a:solidFill>
                  <a:srgbClr val="CB65C1"/>
                </a:solidFill>
              </a:rPr>
              <a:t> </a:t>
            </a:r>
            <a:r>
              <a:rPr lang="es-ES" sz="2000" b="1" dirty="0" err="1">
                <a:solidFill>
                  <a:srgbClr val="CB65C1"/>
                </a:solidFill>
              </a:rPr>
              <a:t>for</a:t>
            </a:r>
            <a:r>
              <a:rPr lang="es-ES" sz="2000" b="1" dirty="0">
                <a:solidFill>
                  <a:srgbClr val="CB65C1"/>
                </a:solidFill>
              </a:rPr>
              <a:t> </a:t>
            </a:r>
            <a:r>
              <a:rPr lang="es-ES" sz="2000" b="1" dirty="0" err="1">
                <a:solidFill>
                  <a:srgbClr val="CB65C1"/>
                </a:solidFill>
              </a:rPr>
              <a:t>necessary</a:t>
            </a:r>
            <a:r>
              <a:rPr lang="es-ES" sz="2000" b="1" dirty="0">
                <a:solidFill>
                  <a:srgbClr val="CB65C1"/>
                </a:solidFill>
              </a:rPr>
              <a:t> </a:t>
            </a:r>
            <a:r>
              <a:rPr lang="es-ES" sz="2000" b="1" dirty="0" err="1">
                <a:solidFill>
                  <a:srgbClr val="CB65C1"/>
                </a:solidFill>
              </a:rPr>
              <a:t>information</a:t>
            </a:r>
            <a:r>
              <a:rPr lang="es-ES" sz="2000" b="1" dirty="0">
                <a:solidFill>
                  <a:srgbClr val="CB65C1"/>
                </a:solidFill>
              </a:rPr>
              <a:t> and </a:t>
            </a:r>
            <a:r>
              <a:rPr lang="es-ES" sz="2000" b="1" dirty="0" err="1">
                <a:solidFill>
                  <a:srgbClr val="CB65C1"/>
                </a:solidFill>
              </a:rPr>
              <a:t>then</a:t>
            </a:r>
            <a:r>
              <a:rPr lang="es-ES" sz="2000" b="1" dirty="0">
                <a:solidFill>
                  <a:srgbClr val="CB65C1"/>
                </a:solidFill>
              </a:rPr>
              <a:t> </a:t>
            </a:r>
            <a:r>
              <a:rPr lang="es-ES" sz="2000" b="1" dirty="0" err="1">
                <a:solidFill>
                  <a:srgbClr val="CB65C1"/>
                </a:solidFill>
              </a:rPr>
              <a:t>relays</a:t>
            </a:r>
            <a:r>
              <a:rPr lang="es-ES" sz="2000" b="1" dirty="0">
                <a:solidFill>
                  <a:srgbClr val="CB65C1"/>
                </a:solidFill>
              </a:rPr>
              <a:t> </a:t>
            </a:r>
            <a:r>
              <a:rPr lang="es-ES" sz="2000" b="1" dirty="0" err="1">
                <a:solidFill>
                  <a:srgbClr val="CB65C1"/>
                </a:solidFill>
              </a:rPr>
              <a:t>this</a:t>
            </a:r>
            <a:r>
              <a:rPr lang="es-ES" sz="2000" b="1" dirty="0">
                <a:solidFill>
                  <a:srgbClr val="CB65C1"/>
                </a:solidFill>
              </a:rPr>
              <a:t> </a:t>
            </a:r>
            <a:r>
              <a:rPr lang="es-ES" sz="2000" b="1" dirty="0" err="1">
                <a:solidFill>
                  <a:srgbClr val="CB65C1"/>
                </a:solidFill>
              </a:rPr>
              <a:t>to</a:t>
            </a:r>
            <a:r>
              <a:rPr lang="es-ES" sz="2000" b="1" dirty="0">
                <a:solidFill>
                  <a:srgbClr val="CB65C1"/>
                </a:solidFill>
              </a:rPr>
              <a:t> a </a:t>
            </a:r>
            <a:r>
              <a:rPr lang="es-ES" sz="2000" b="1" dirty="0" err="1">
                <a:solidFill>
                  <a:srgbClr val="CB65C1"/>
                </a:solidFill>
              </a:rPr>
              <a:t>recipient</a:t>
            </a:r>
            <a:r>
              <a:rPr lang="es-ES" sz="2000" b="1" dirty="0">
                <a:solidFill>
                  <a:srgbClr val="CB65C1"/>
                </a:solidFill>
              </a:rPr>
              <a:t>. </a:t>
            </a:r>
          </a:p>
          <a:p>
            <a:pPr algn="just">
              <a:lnSpc>
                <a:spcPts val="3000"/>
              </a:lnSpc>
            </a:pPr>
            <a:r>
              <a:rPr lang="es-ES" sz="2000" b="1" dirty="0">
                <a:solidFill>
                  <a:srgbClr val="002060"/>
                </a:solidFill>
              </a:rPr>
              <a:t>(Council </a:t>
            </a:r>
            <a:r>
              <a:rPr lang="es-ES" sz="2000" b="1" dirty="0" err="1">
                <a:solidFill>
                  <a:srgbClr val="002060"/>
                </a:solidFill>
              </a:rPr>
              <a:t>of</a:t>
            </a:r>
            <a:r>
              <a:rPr lang="es-ES" sz="2000" b="1" dirty="0">
                <a:solidFill>
                  <a:srgbClr val="002060"/>
                </a:solidFill>
              </a:rPr>
              <a:t> </a:t>
            </a:r>
            <a:r>
              <a:rPr lang="es-ES" sz="2000" b="1" dirty="0" err="1">
                <a:solidFill>
                  <a:srgbClr val="002060"/>
                </a:solidFill>
              </a:rPr>
              <a:t>Europe</a:t>
            </a:r>
            <a:r>
              <a:rPr lang="es-ES" sz="2000" b="1" dirty="0">
                <a:solidFill>
                  <a:srgbClr val="002060"/>
                </a:solidFill>
              </a:rPr>
              <a:t>, 2018)</a:t>
            </a:r>
            <a:endParaRPr lang="es-ES" sz="2000" b="1" dirty="0">
              <a:solidFill>
                <a:srgbClr val="CB65C1"/>
              </a:solidFill>
            </a:endParaRPr>
          </a:p>
        </p:txBody>
      </p:sp>
      <p:sp>
        <p:nvSpPr>
          <p:cNvPr id="4" name="TextBox 3">
            <a:extLst>
              <a:ext uri="{FF2B5EF4-FFF2-40B4-BE49-F238E27FC236}">
                <a16:creationId xmlns:a16="http://schemas.microsoft.com/office/drawing/2014/main" id="{3EB4E3A5-A55F-78B4-0F97-1736DE2456FA}"/>
              </a:ext>
            </a:extLst>
          </p:cNvPr>
          <p:cNvSpPr txBox="1"/>
          <p:nvPr/>
        </p:nvSpPr>
        <p:spPr>
          <a:xfrm>
            <a:off x="427743" y="819262"/>
            <a:ext cx="8288516" cy="501542"/>
          </a:xfrm>
          <a:prstGeom prst="rect">
            <a:avLst/>
          </a:prstGeom>
          <a:noFill/>
        </p:spPr>
        <p:txBody>
          <a:bodyPr wrap="square" rtlCol="0">
            <a:noAutofit/>
          </a:bodyPr>
          <a:lstStyle/>
          <a:p>
            <a:pPr algn="ctr">
              <a:spcAft>
                <a:spcPts val="600"/>
              </a:spcAft>
            </a:pPr>
            <a:r>
              <a:rPr lang="en-GB" sz="2000" b="1" i="1" cap="all" dirty="0">
                <a:solidFill>
                  <a:srgbClr val="002060"/>
                </a:solidFill>
                <a:latin typeface="Calibri"/>
                <a:cs typeface="Calibri"/>
              </a:rPr>
              <a:t>Preparing the podcast episode: </a:t>
            </a:r>
            <a:r>
              <a:rPr lang="en-GB" sz="2000" b="1" i="1" cap="all" dirty="0">
                <a:solidFill>
                  <a:srgbClr val="CE57C1"/>
                </a:solidFill>
                <a:latin typeface="Calibri"/>
                <a:cs typeface="Calibri"/>
              </a:rPr>
              <a:t>LINGUISTIC</a:t>
            </a:r>
            <a:r>
              <a:rPr lang="en-GB" sz="2000" b="1" i="1" cap="all" dirty="0">
                <a:solidFill>
                  <a:srgbClr val="002060"/>
                </a:solidFill>
                <a:latin typeface="Calibri"/>
                <a:cs typeface="Calibri"/>
              </a:rPr>
              <a:t> </a:t>
            </a:r>
            <a:r>
              <a:rPr lang="en-GB" sz="2000" b="1" i="1" cap="all" dirty="0">
                <a:solidFill>
                  <a:srgbClr val="CB65C1"/>
                </a:solidFill>
                <a:latin typeface="Calibri"/>
                <a:cs typeface="Calibri"/>
              </a:rPr>
              <a:t>Mediation activity 1</a:t>
            </a:r>
          </a:p>
        </p:txBody>
      </p:sp>
      <p:sp>
        <p:nvSpPr>
          <p:cNvPr id="6" name="TextBox 5">
            <a:extLst>
              <a:ext uri="{FF2B5EF4-FFF2-40B4-BE49-F238E27FC236}">
                <a16:creationId xmlns:a16="http://schemas.microsoft.com/office/drawing/2014/main" id="{EFB7061F-7B53-33F9-3CC9-32075FC6FEB3}"/>
              </a:ext>
            </a:extLst>
          </p:cNvPr>
          <p:cNvSpPr txBox="1"/>
          <p:nvPr/>
        </p:nvSpPr>
        <p:spPr>
          <a:xfrm>
            <a:off x="3327009" y="1367388"/>
            <a:ext cx="4846320" cy="400110"/>
          </a:xfrm>
          <a:prstGeom prst="rect">
            <a:avLst/>
          </a:prstGeom>
          <a:noFill/>
        </p:spPr>
        <p:txBody>
          <a:bodyPr wrap="square" rtlCol="0">
            <a:spAutoFit/>
          </a:bodyPr>
          <a:lstStyle/>
          <a:p>
            <a:pPr algn="ctr"/>
            <a:r>
              <a:rPr lang="en-GB" sz="2000" b="1" dirty="0">
                <a:solidFill>
                  <a:srgbClr val="002060"/>
                </a:solidFill>
                <a:ea typeface="Calibri" panose="020F0502020204030204" pitchFamily="34" charset="0"/>
              </a:rPr>
              <a:t>Relaying information in speech / in writing. </a:t>
            </a:r>
            <a:endParaRPr lang="en-GB" sz="2000" b="1" dirty="0">
              <a:solidFill>
                <a:srgbClr val="002060"/>
              </a:solidFill>
              <a:effectLst/>
              <a:ea typeface="Calibri" panose="020F0502020204030204" pitchFamily="34" charset="0"/>
            </a:endParaRPr>
          </a:p>
        </p:txBody>
      </p:sp>
      <p:sp>
        <p:nvSpPr>
          <p:cNvPr id="7" name="Title 1">
            <a:extLst>
              <a:ext uri="{FF2B5EF4-FFF2-40B4-BE49-F238E27FC236}">
                <a16:creationId xmlns:a16="http://schemas.microsoft.com/office/drawing/2014/main" id="{1492FFB8-F71E-8DDF-B455-01E89CAABB2D}"/>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4243349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F305-A95F-C699-7A36-9830050114A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BC57761-EABD-BA0C-D6DC-B8EECDD295B4}"/>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05BA29A-2E84-BB71-0F2F-AD7C72460855}"/>
              </a:ext>
            </a:extLst>
          </p:cNvPr>
          <p:cNvSpPr txBox="1"/>
          <p:nvPr/>
        </p:nvSpPr>
        <p:spPr>
          <a:xfrm>
            <a:off x="660400" y="1367388"/>
            <a:ext cx="4157133" cy="400110"/>
          </a:xfrm>
          <a:prstGeom prst="rect">
            <a:avLst/>
          </a:prstGeom>
          <a:noFill/>
        </p:spPr>
        <p:txBody>
          <a:bodyPr wrap="square" rtlCol="0">
            <a:spAutoFit/>
          </a:bodyPr>
          <a:lstStyle/>
          <a:p>
            <a:pPr algn="just"/>
            <a:r>
              <a:rPr lang="en-GB" sz="2000" b="1" dirty="0">
                <a:solidFill>
                  <a:srgbClr val="002060"/>
                </a:solidFill>
                <a:ea typeface="Calibri" panose="020F0502020204030204" pitchFamily="34" charset="0"/>
              </a:rPr>
              <a:t>Strategies to explain a new concept - </a:t>
            </a:r>
            <a:endParaRPr lang="en-GB" sz="2000" b="1" dirty="0">
              <a:solidFill>
                <a:srgbClr val="002060"/>
              </a:solidFill>
              <a:effectLst/>
              <a:ea typeface="Calibri" panose="020F0502020204030204" pitchFamily="34" charset="0"/>
            </a:endParaRPr>
          </a:p>
        </p:txBody>
      </p:sp>
      <p:sp>
        <p:nvSpPr>
          <p:cNvPr id="3" name="TextBox 2">
            <a:extLst>
              <a:ext uri="{FF2B5EF4-FFF2-40B4-BE49-F238E27FC236}">
                <a16:creationId xmlns:a16="http://schemas.microsoft.com/office/drawing/2014/main" id="{2C58C587-DC3E-2C48-0138-8AE988D7F66F}"/>
              </a:ext>
            </a:extLst>
          </p:cNvPr>
          <p:cNvSpPr txBox="1"/>
          <p:nvPr/>
        </p:nvSpPr>
        <p:spPr>
          <a:xfrm>
            <a:off x="478303" y="1980688"/>
            <a:ext cx="8237957" cy="1889300"/>
          </a:xfrm>
          <a:prstGeom prst="rect">
            <a:avLst/>
          </a:prstGeom>
          <a:noFill/>
        </p:spPr>
        <p:txBody>
          <a:bodyPr wrap="square" rtlCol="0">
            <a:spAutoFit/>
          </a:bodyPr>
          <a:lstStyle/>
          <a:p>
            <a:pPr algn="just">
              <a:lnSpc>
                <a:spcPct val="150000"/>
              </a:lnSpc>
              <a:spcBef>
                <a:spcPts val="600"/>
              </a:spcBef>
              <a:spcAft>
                <a:spcPts val="600"/>
              </a:spcAft>
            </a:pPr>
            <a:r>
              <a:rPr lang="en-US" sz="2000" b="1" i="0" u="none" strike="noStrike" baseline="0" dirty="0">
                <a:solidFill>
                  <a:srgbClr val="CE57C1"/>
                </a:solidFill>
                <a:latin typeface="+mj-lt"/>
              </a:rPr>
              <a:t>The user/learner may need to employ shifts in use of language, style and/or register</a:t>
            </a:r>
            <a:r>
              <a:rPr lang="en-US" sz="2000" b="1" i="0" u="none" strike="noStrike" baseline="0" dirty="0">
                <a:solidFill>
                  <a:srgbClr val="002060"/>
                </a:solidFill>
                <a:latin typeface="+mj-lt"/>
              </a:rPr>
              <a:t> in order to incorporate the content of a text into a new text of a different genre and register. This may be done through </a:t>
            </a:r>
            <a:r>
              <a:rPr lang="en-US" sz="2000" b="1" i="0" u="none" strike="noStrike" baseline="0" dirty="0">
                <a:solidFill>
                  <a:srgbClr val="CE57C1"/>
                </a:solidFill>
                <a:latin typeface="+mj-lt"/>
              </a:rPr>
              <a:t>the inclusion of synonyms, similes, simplification or paraphrasing</a:t>
            </a:r>
            <a:r>
              <a:rPr lang="en-US" sz="2000" b="1" i="0" u="none" strike="noStrike" baseline="0" dirty="0">
                <a:solidFill>
                  <a:srgbClr val="002060"/>
                </a:solidFill>
                <a:latin typeface="+mj-lt"/>
              </a:rPr>
              <a:t>.</a:t>
            </a:r>
            <a:r>
              <a:rPr lang="es-ES" sz="2000" b="1" i="1" dirty="0">
                <a:solidFill>
                  <a:srgbClr val="002060"/>
                </a:solidFill>
                <a:latin typeface="+mj-lt"/>
              </a:rPr>
              <a:t> </a:t>
            </a:r>
            <a:r>
              <a:rPr lang="es-ES" sz="2000" b="1" dirty="0">
                <a:solidFill>
                  <a:srgbClr val="002060"/>
                </a:solidFill>
              </a:rPr>
              <a:t>(Council </a:t>
            </a:r>
            <a:r>
              <a:rPr lang="es-ES" sz="2000" b="1" dirty="0" err="1">
                <a:solidFill>
                  <a:srgbClr val="002060"/>
                </a:solidFill>
              </a:rPr>
              <a:t>of</a:t>
            </a:r>
            <a:r>
              <a:rPr lang="es-ES" sz="2000" b="1" dirty="0">
                <a:solidFill>
                  <a:srgbClr val="002060"/>
                </a:solidFill>
              </a:rPr>
              <a:t> </a:t>
            </a:r>
            <a:r>
              <a:rPr lang="es-ES" sz="2000" b="1" dirty="0" err="1">
                <a:solidFill>
                  <a:srgbClr val="002060"/>
                </a:solidFill>
              </a:rPr>
              <a:t>Europe</a:t>
            </a:r>
            <a:r>
              <a:rPr lang="es-ES" sz="2000" b="1" dirty="0">
                <a:solidFill>
                  <a:srgbClr val="002060"/>
                </a:solidFill>
              </a:rPr>
              <a:t>, 2018)</a:t>
            </a:r>
            <a:endParaRPr lang="es-ES" sz="2000" b="1" i="1" dirty="0">
              <a:solidFill>
                <a:srgbClr val="002060"/>
              </a:solidFill>
              <a:latin typeface="+mj-lt"/>
            </a:endParaRPr>
          </a:p>
        </p:txBody>
      </p:sp>
      <p:sp>
        <p:nvSpPr>
          <p:cNvPr id="4" name="TextBox 3">
            <a:extLst>
              <a:ext uri="{FF2B5EF4-FFF2-40B4-BE49-F238E27FC236}">
                <a16:creationId xmlns:a16="http://schemas.microsoft.com/office/drawing/2014/main" id="{8305871D-6384-2A7F-93EC-CCA72717FEC3}"/>
              </a:ext>
            </a:extLst>
          </p:cNvPr>
          <p:cNvSpPr txBox="1"/>
          <p:nvPr/>
        </p:nvSpPr>
        <p:spPr>
          <a:xfrm>
            <a:off x="427743" y="819262"/>
            <a:ext cx="8288516" cy="501542"/>
          </a:xfrm>
          <a:prstGeom prst="rect">
            <a:avLst/>
          </a:prstGeom>
          <a:noFill/>
        </p:spPr>
        <p:txBody>
          <a:bodyPr wrap="square" rtlCol="0">
            <a:noAutofit/>
          </a:bodyPr>
          <a:lstStyle/>
          <a:p>
            <a:pPr algn="ctr">
              <a:spcAft>
                <a:spcPts val="600"/>
              </a:spcAft>
            </a:pPr>
            <a:r>
              <a:rPr lang="en-GB" sz="2000" b="1" i="1" cap="all" dirty="0">
                <a:solidFill>
                  <a:srgbClr val="002060"/>
                </a:solidFill>
                <a:latin typeface="Calibri"/>
                <a:cs typeface="Calibri"/>
              </a:rPr>
              <a:t>Preparing the podcast episode: </a:t>
            </a:r>
            <a:r>
              <a:rPr lang="en-GB" sz="2000" b="1" i="1" cap="all" dirty="0">
                <a:solidFill>
                  <a:srgbClr val="CE57C1"/>
                </a:solidFill>
                <a:latin typeface="Calibri"/>
                <a:cs typeface="Calibri"/>
              </a:rPr>
              <a:t>LINGUISTIC</a:t>
            </a:r>
            <a:r>
              <a:rPr lang="en-GB" sz="2000" b="1" i="1" cap="all" dirty="0">
                <a:solidFill>
                  <a:srgbClr val="002060"/>
                </a:solidFill>
                <a:latin typeface="Calibri"/>
                <a:cs typeface="Calibri"/>
              </a:rPr>
              <a:t> </a:t>
            </a:r>
            <a:r>
              <a:rPr lang="en-GB" sz="2000" b="1" i="1" cap="all" dirty="0">
                <a:solidFill>
                  <a:srgbClr val="CB65C1"/>
                </a:solidFill>
                <a:latin typeface="Calibri"/>
                <a:cs typeface="Calibri"/>
              </a:rPr>
              <a:t>Mediation activity 1</a:t>
            </a:r>
          </a:p>
        </p:txBody>
      </p:sp>
      <p:sp>
        <p:nvSpPr>
          <p:cNvPr id="6" name="TextBox 5">
            <a:extLst>
              <a:ext uri="{FF2B5EF4-FFF2-40B4-BE49-F238E27FC236}">
                <a16:creationId xmlns:a16="http://schemas.microsoft.com/office/drawing/2014/main" id="{DF3D6179-093F-A483-DCC0-BCE80492A728}"/>
              </a:ext>
            </a:extLst>
          </p:cNvPr>
          <p:cNvSpPr txBox="1"/>
          <p:nvPr/>
        </p:nvSpPr>
        <p:spPr>
          <a:xfrm>
            <a:off x="4572000" y="1367388"/>
            <a:ext cx="2650068" cy="400110"/>
          </a:xfrm>
          <a:prstGeom prst="rect">
            <a:avLst/>
          </a:prstGeom>
          <a:noFill/>
        </p:spPr>
        <p:txBody>
          <a:bodyPr wrap="square" rtlCol="0">
            <a:spAutoFit/>
          </a:bodyPr>
          <a:lstStyle/>
          <a:p>
            <a:pPr algn="ctr"/>
            <a:r>
              <a:rPr lang="en-GB" sz="2000" b="1" dirty="0">
                <a:solidFill>
                  <a:srgbClr val="002060"/>
                </a:solidFill>
                <a:ea typeface="Calibri" panose="020F0502020204030204" pitchFamily="34" charset="0"/>
              </a:rPr>
              <a:t>Adapting language. </a:t>
            </a:r>
            <a:endParaRPr lang="en-GB" sz="2000" b="1" dirty="0">
              <a:solidFill>
                <a:srgbClr val="002060"/>
              </a:solidFill>
              <a:effectLst/>
              <a:ea typeface="Calibri" panose="020F0502020204030204" pitchFamily="34" charset="0"/>
            </a:endParaRPr>
          </a:p>
        </p:txBody>
      </p:sp>
      <p:sp>
        <p:nvSpPr>
          <p:cNvPr id="7" name="Title 1">
            <a:extLst>
              <a:ext uri="{FF2B5EF4-FFF2-40B4-BE49-F238E27FC236}">
                <a16:creationId xmlns:a16="http://schemas.microsoft.com/office/drawing/2014/main" id="{EFBDE267-ACE3-5AE8-024E-6B9F659DDC73}"/>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3925848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E7505-0649-3B64-B592-583D0E45679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B76B105-3986-52CF-A0A2-47A2D1784C5E}"/>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CBBE7151-C678-83AF-6005-22D6B9B49A48}"/>
              </a:ext>
            </a:extLst>
          </p:cNvPr>
          <p:cNvSpPr txBox="1"/>
          <p:nvPr/>
        </p:nvSpPr>
        <p:spPr>
          <a:xfrm>
            <a:off x="368163" y="1230296"/>
            <a:ext cx="1056399" cy="400110"/>
          </a:xfrm>
          <a:prstGeom prst="rect">
            <a:avLst/>
          </a:prstGeom>
          <a:noFill/>
        </p:spPr>
        <p:txBody>
          <a:bodyPr wrap="square" rtlCol="0">
            <a:spAutoFit/>
          </a:bodyPr>
          <a:lstStyle/>
          <a:p>
            <a:pPr algn="just"/>
            <a:r>
              <a:rPr lang="en-GB" sz="2000" b="1" dirty="0">
                <a:solidFill>
                  <a:srgbClr val="002060"/>
                </a:solidFill>
                <a:effectLst/>
                <a:ea typeface="Calibri" panose="020F0502020204030204" pitchFamily="34" charset="0"/>
              </a:rPr>
              <a:t>Lecture</a:t>
            </a:r>
          </a:p>
        </p:txBody>
      </p:sp>
      <p:sp>
        <p:nvSpPr>
          <p:cNvPr id="16" name="Rectangle 15">
            <a:extLst>
              <a:ext uri="{FF2B5EF4-FFF2-40B4-BE49-F238E27FC236}">
                <a16:creationId xmlns:a16="http://schemas.microsoft.com/office/drawing/2014/main" id="{8EA499EA-ACDF-2328-9D5F-CE990F790491}"/>
              </a:ext>
            </a:extLst>
          </p:cNvPr>
          <p:cNvSpPr/>
          <p:nvPr/>
        </p:nvSpPr>
        <p:spPr>
          <a:xfrm>
            <a:off x="196948" y="1151070"/>
            <a:ext cx="8757138" cy="2617385"/>
          </a:xfrm>
          <a:prstGeom prst="rect">
            <a:avLst/>
          </a:prstGeom>
          <a:no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TextBox 16">
            <a:extLst>
              <a:ext uri="{FF2B5EF4-FFF2-40B4-BE49-F238E27FC236}">
                <a16:creationId xmlns:a16="http://schemas.microsoft.com/office/drawing/2014/main" id="{793C76F8-114A-82D3-CFCE-CEE306296D7F}"/>
              </a:ext>
            </a:extLst>
          </p:cNvPr>
          <p:cNvSpPr txBox="1"/>
          <p:nvPr/>
        </p:nvSpPr>
        <p:spPr>
          <a:xfrm>
            <a:off x="1712953" y="1265515"/>
            <a:ext cx="4730042" cy="364891"/>
          </a:xfrm>
          <a:prstGeom prst="rect">
            <a:avLst/>
          </a:prstGeom>
          <a:noFill/>
        </p:spPr>
        <p:txBody>
          <a:bodyPr wrap="square" rtlCol="0">
            <a:noAutofit/>
          </a:bodyPr>
          <a:lstStyle/>
          <a:p>
            <a:pPr algn="ctr">
              <a:spcBef>
                <a:spcPts val="1200"/>
              </a:spcBef>
              <a:spcAft>
                <a:spcPts val="1200"/>
              </a:spcAft>
            </a:pPr>
            <a:r>
              <a:rPr lang="en-US" sz="2000" b="1" cap="all" dirty="0">
                <a:solidFill>
                  <a:srgbClr val="0070C0"/>
                </a:solidFill>
                <a:cs typeface="Calibri"/>
              </a:rPr>
              <a:t>WORK IN PAIRS - Cooperative learning:</a:t>
            </a:r>
          </a:p>
        </p:txBody>
      </p:sp>
      <p:sp>
        <p:nvSpPr>
          <p:cNvPr id="19" name="TextBox 18">
            <a:extLst>
              <a:ext uri="{FF2B5EF4-FFF2-40B4-BE49-F238E27FC236}">
                <a16:creationId xmlns:a16="http://schemas.microsoft.com/office/drawing/2014/main" id="{A7F30FC3-E7CC-3B2A-7B22-6C06813B6FD8}"/>
              </a:ext>
            </a:extLst>
          </p:cNvPr>
          <p:cNvSpPr txBox="1"/>
          <p:nvPr/>
        </p:nvSpPr>
        <p:spPr>
          <a:xfrm>
            <a:off x="273605" y="1737266"/>
            <a:ext cx="2271933" cy="830997"/>
          </a:xfrm>
          <a:prstGeom prst="rect">
            <a:avLst/>
          </a:prstGeom>
          <a:noFill/>
        </p:spPr>
        <p:txBody>
          <a:bodyPr wrap="square" rtlCol="0">
            <a:spAutoFit/>
          </a:bodyPr>
          <a:lstStyle/>
          <a:p>
            <a:pPr algn="ctr"/>
            <a:r>
              <a:rPr lang="en-US" sz="1600" b="1" i="1" dirty="0">
                <a:solidFill>
                  <a:srgbClr val="002060"/>
                </a:solidFill>
                <a:effectLst/>
                <a:ea typeface="Calibri" panose="020F0502020204030204" pitchFamily="34" charset="0"/>
              </a:rPr>
              <a:t>1. Review of the </a:t>
            </a:r>
            <a:r>
              <a:rPr lang="en-US" sz="1600" b="1" i="1" dirty="0">
                <a:solidFill>
                  <a:srgbClr val="CB65C1"/>
                </a:solidFill>
                <a:effectLst/>
                <a:ea typeface="Calibri" panose="020F0502020204030204" pitchFamily="34" charset="0"/>
              </a:rPr>
              <a:t>structures to give advice</a:t>
            </a:r>
            <a:r>
              <a:rPr lang="en-US" sz="1600" b="1" i="1" dirty="0">
                <a:solidFill>
                  <a:srgbClr val="002060"/>
                </a:solidFill>
                <a:effectLst/>
                <a:ea typeface="Calibri" panose="020F0502020204030204" pitchFamily="34" charset="0"/>
              </a:rPr>
              <a:t> that they already know.</a:t>
            </a:r>
            <a:endParaRPr lang="en-GB" sz="1600" b="1" i="1" dirty="0">
              <a:solidFill>
                <a:srgbClr val="002060"/>
              </a:solidFill>
              <a:effectLst/>
              <a:ea typeface="Calibri" panose="020F0502020204030204" pitchFamily="34" charset="0"/>
            </a:endParaRPr>
          </a:p>
        </p:txBody>
      </p:sp>
      <p:sp>
        <p:nvSpPr>
          <p:cNvPr id="20" name="TextBox 19">
            <a:extLst>
              <a:ext uri="{FF2B5EF4-FFF2-40B4-BE49-F238E27FC236}">
                <a16:creationId xmlns:a16="http://schemas.microsoft.com/office/drawing/2014/main" id="{2ECD5904-9E4F-3368-A1C3-654933EE810D}"/>
              </a:ext>
            </a:extLst>
          </p:cNvPr>
          <p:cNvSpPr txBox="1"/>
          <p:nvPr/>
        </p:nvSpPr>
        <p:spPr>
          <a:xfrm>
            <a:off x="2716677" y="1705476"/>
            <a:ext cx="3597524" cy="1077218"/>
          </a:xfrm>
          <a:prstGeom prst="rect">
            <a:avLst/>
          </a:prstGeom>
          <a:noFill/>
        </p:spPr>
        <p:txBody>
          <a:bodyPr wrap="square" rtlCol="0">
            <a:spAutoFit/>
          </a:bodyPr>
          <a:lstStyle/>
          <a:p>
            <a:pPr algn="ctr"/>
            <a:r>
              <a:rPr lang="en-US" sz="1600" b="1" i="1" dirty="0">
                <a:solidFill>
                  <a:srgbClr val="002060"/>
                </a:solidFill>
                <a:ea typeface="Calibri" panose="020F0502020204030204" pitchFamily="34" charset="0"/>
              </a:rPr>
              <a:t>2. </a:t>
            </a:r>
            <a:r>
              <a:rPr lang="en-US" sz="1600" b="1" i="1" dirty="0">
                <a:solidFill>
                  <a:srgbClr val="CB65C1"/>
                </a:solidFill>
                <a:ea typeface="Calibri" panose="020F0502020204030204" pitchFamily="34" charset="0"/>
              </a:rPr>
              <a:t>Students are provided with a text about Feng Shui in Spanish and a template </a:t>
            </a:r>
            <a:r>
              <a:rPr lang="en-US" sz="1600" b="1" i="1" dirty="0">
                <a:solidFill>
                  <a:srgbClr val="002060"/>
                </a:solidFill>
                <a:ea typeface="Calibri" panose="020F0502020204030204" pitchFamily="34" charset="0"/>
              </a:rPr>
              <a:t>to help them extract and organize the relevant information.</a:t>
            </a:r>
          </a:p>
        </p:txBody>
      </p:sp>
      <p:sp>
        <p:nvSpPr>
          <p:cNvPr id="21" name="TextBox 20">
            <a:extLst>
              <a:ext uri="{FF2B5EF4-FFF2-40B4-BE49-F238E27FC236}">
                <a16:creationId xmlns:a16="http://schemas.microsoft.com/office/drawing/2014/main" id="{A677712E-C8FB-57E4-879E-9EDD85BA8C76}"/>
              </a:ext>
            </a:extLst>
          </p:cNvPr>
          <p:cNvSpPr txBox="1"/>
          <p:nvPr/>
        </p:nvSpPr>
        <p:spPr>
          <a:xfrm>
            <a:off x="6485340" y="1737265"/>
            <a:ext cx="2271933" cy="830997"/>
          </a:xfrm>
          <a:prstGeom prst="rect">
            <a:avLst/>
          </a:prstGeom>
          <a:noFill/>
        </p:spPr>
        <p:txBody>
          <a:bodyPr wrap="square" rtlCol="0">
            <a:spAutoFit/>
          </a:bodyPr>
          <a:lstStyle/>
          <a:p>
            <a:pPr algn="ctr"/>
            <a:r>
              <a:rPr lang="en-GB" sz="1600" b="1" i="1" dirty="0">
                <a:solidFill>
                  <a:srgbClr val="002060"/>
                </a:solidFill>
                <a:ea typeface="Calibri" panose="020F0502020204030204" pitchFamily="34" charset="0"/>
              </a:rPr>
              <a:t>3. Students </a:t>
            </a:r>
            <a:r>
              <a:rPr lang="en-GB" sz="1600" b="1" i="1" dirty="0">
                <a:solidFill>
                  <a:srgbClr val="CB65C1"/>
                </a:solidFill>
                <a:ea typeface="Calibri" panose="020F0502020204030204" pitchFamily="34" charset="0"/>
              </a:rPr>
              <a:t>read the text </a:t>
            </a:r>
            <a:r>
              <a:rPr lang="en-GB" sz="1600" b="1" i="1" dirty="0">
                <a:solidFill>
                  <a:srgbClr val="002060"/>
                </a:solidFill>
                <a:ea typeface="Calibri" panose="020F0502020204030204" pitchFamily="34" charset="0"/>
              </a:rPr>
              <a:t>about Feng Shui in Spanish.</a:t>
            </a:r>
            <a:endParaRPr lang="en-GB" sz="1600" b="1" i="1" dirty="0">
              <a:solidFill>
                <a:srgbClr val="002060"/>
              </a:solidFill>
              <a:effectLst/>
              <a:ea typeface="Calibri" panose="020F0502020204030204" pitchFamily="34" charset="0"/>
            </a:endParaRPr>
          </a:p>
        </p:txBody>
      </p:sp>
      <p:sp>
        <p:nvSpPr>
          <p:cNvPr id="22" name="TextBox 21">
            <a:extLst>
              <a:ext uri="{FF2B5EF4-FFF2-40B4-BE49-F238E27FC236}">
                <a16:creationId xmlns:a16="http://schemas.microsoft.com/office/drawing/2014/main" id="{51B29156-AA78-76E6-83A1-C1B2777DF133}"/>
              </a:ext>
            </a:extLst>
          </p:cNvPr>
          <p:cNvSpPr txBox="1"/>
          <p:nvPr/>
        </p:nvSpPr>
        <p:spPr>
          <a:xfrm>
            <a:off x="427743" y="2777404"/>
            <a:ext cx="2589777" cy="830997"/>
          </a:xfrm>
          <a:prstGeom prst="rect">
            <a:avLst/>
          </a:prstGeom>
          <a:noFill/>
        </p:spPr>
        <p:txBody>
          <a:bodyPr wrap="square" rtlCol="0">
            <a:spAutoFit/>
          </a:bodyPr>
          <a:lstStyle/>
          <a:p>
            <a:pPr algn="ctr"/>
            <a:r>
              <a:rPr lang="en-GB" sz="1600" b="1" i="1" dirty="0">
                <a:solidFill>
                  <a:srgbClr val="002060"/>
                </a:solidFill>
                <a:ea typeface="Calibri" panose="020F0502020204030204" pitchFamily="34" charset="0"/>
              </a:rPr>
              <a:t>4. </a:t>
            </a:r>
            <a:r>
              <a:rPr lang="en-US" sz="1600" b="1" i="1" dirty="0">
                <a:solidFill>
                  <a:srgbClr val="002060"/>
                </a:solidFill>
                <a:ea typeface="Calibri" panose="020F0502020204030204" pitchFamily="34" charset="0"/>
              </a:rPr>
              <a:t>Each pair </a:t>
            </a:r>
            <a:r>
              <a:rPr lang="en-US" sz="1600" b="1" i="1" dirty="0">
                <a:solidFill>
                  <a:srgbClr val="CB65C1"/>
                </a:solidFill>
                <a:ea typeface="Calibri" panose="020F0502020204030204" pitchFamily="34" charset="0"/>
              </a:rPr>
              <a:t>discusses the contents that they are going to include</a:t>
            </a:r>
            <a:r>
              <a:rPr lang="en-US" sz="1600" b="1" i="1" dirty="0">
                <a:solidFill>
                  <a:srgbClr val="002060"/>
                </a:solidFill>
                <a:ea typeface="Calibri" panose="020F0502020204030204" pitchFamily="34" charset="0"/>
              </a:rPr>
              <a:t> in their template.</a:t>
            </a:r>
            <a:endParaRPr lang="en-GB" sz="1600" b="1" i="1" dirty="0">
              <a:solidFill>
                <a:srgbClr val="002060"/>
              </a:solidFill>
              <a:effectLst/>
              <a:ea typeface="Calibri" panose="020F0502020204030204" pitchFamily="34" charset="0"/>
            </a:endParaRPr>
          </a:p>
        </p:txBody>
      </p:sp>
      <p:sp>
        <p:nvSpPr>
          <p:cNvPr id="23" name="TextBox 22">
            <a:extLst>
              <a:ext uri="{FF2B5EF4-FFF2-40B4-BE49-F238E27FC236}">
                <a16:creationId xmlns:a16="http://schemas.microsoft.com/office/drawing/2014/main" id="{B1814716-B4E0-E013-D19B-D1DDCE83CE80}"/>
              </a:ext>
            </a:extLst>
          </p:cNvPr>
          <p:cNvSpPr txBox="1"/>
          <p:nvPr/>
        </p:nvSpPr>
        <p:spPr>
          <a:xfrm>
            <a:off x="2926502" y="2837157"/>
            <a:ext cx="2589777" cy="584775"/>
          </a:xfrm>
          <a:prstGeom prst="rect">
            <a:avLst/>
          </a:prstGeom>
          <a:noFill/>
        </p:spPr>
        <p:txBody>
          <a:bodyPr wrap="square" rtlCol="0">
            <a:spAutoFit/>
          </a:bodyPr>
          <a:lstStyle/>
          <a:p>
            <a:pPr algn="ctr"/>
            <a:r>
              <a:rPr lang="en-GB" sz="1600" b="1" i="1" dirty="0">
                <a:solidFill>
                  <a:srgbClr val="002060"/>
                </a:solidFill>
                <a:ea typeface="Calibri" panose="020F0502020204030204" pitchFamily="34" charset="0"/>
              </a:rPr>
              <a:t>5. </a:t>
            </a:r>
            <a:r>
              <a:rPr lang="en-US" sz="1600" b="1" i="1" dirty="0">
                <a:solidFill>
                  <a:srgbClr val="002060"/>
                </a:solidFill>
                <a:ea typeface="Calibri" panose="020F0502020204030204" pitchFamily="34" charset="0"/>
              </a:rPr>
              <a:t>Each pair </a:t>
            </a:r>
            <a:r>
              <a:rPr lang="en-US" sz="1600" b="1" i="1" dirty="0">
                <a:solidFill>
                  <a:srgbClr val="CB65C1"/>
                </a:solidFill>
                <a:ea typeface="Calibri" panose="020F0502020204030204" pitchFamily="34" charset="0"/>
              </a:rPr>
              <a:t>fills out the template</a:t>
            </a:r>
            <a:r>
              <a:rPr lang="en-US" sz="1600" b="1" i="1" dirty="0">
                <a:solidFill>
                  <a:srgbClr val="002060"/>
                </a:solidFill>
                <a:ea typeface="Calibri" panose="020F0502020204030204" pitchFamily="34" charset="0"/>
              </a:rPr>
              <a:t>.</a:t>
            </a:r>
            <a:endParaRPr lang="en-GB" sz="1600" b="1" i="1" dirty="0">
              <a:solidFill>
                <a:srgbClr val="002060"/>
              </a:solidFill>
              <a:effectLst/>
              <a:ea typeface="Calibri" panose="020F0502020204030204" pitchFamily="34" charset="0"/>
            </a:endParaRPr>
          </a:p>
        </p:txBody>
      </p:sp>
      <p:sp>
        <p:nvSpPr>
          <p:cNvPr id="24" name="TextBox 23">
            <a:extLst>
              <a:ext uri="{FF2B5EF4-FFF2-40B4-BE49-F238E27FC236}">
                <a16:creationId xmlns:a16="http://schemas.microsoft.com/office/drawing/2014/main" id="{0849AD8C-3FF6-61C5-8F5E-96808DA1E52C}"/>
              </a:ext>
            </a:extLst>
          </p:cNvPr>
          <p:cNvSpPr txBox="1"/>
          <p:nvPr/>
        </p:nvSpPr>
        <p:spPr>
          <a:xfrm>
            <a:off x="5898137" y="2834601"/>
            <a:ext cx="2589777" cy="584775"/>
          </a:xfrm>
          <a:prstGeom prst="rect">
            <a:avLst/>
          </a:prstGeom>
          <a:noFill/>
        </p:spPr>
        <p:txBody>
          <a:bodyPr wrap="square" rtlCol="0">
            <a:spAutoFit/>
          </a:bodyPr>
          <a:lstStyle/>
          <a:p>
            <a:pPr algn="ctr"/>
            <a:r>
              <a:rPr lang="en-GB" sz="1600" b="1" i="1" dirty="0">
                <a:solidFill>
                  <a:srgbClr val="002060"/>
                </a:solidFill>
                <a:ea typeface="Calibri" panose="020F0502020204030204" pitchFamily="34" charset="0"/>
              </a:rPr>
              <a:t>6. </a:t>
            </a:r>
            <a:r>
              <a:rPr lang="en-US" sz="1600" b="1" i="1" dirty="0">
                <a:solidFill>
                  <a:srgbClr val="002060"/>
                </a:solidFill>
                <a:ea typeface="Calibri" panose="020F0502020204030204" pitchFamily="34" charset="0"/>
              </a:rPr>
              <a:t>Each pair </a:t>
            </a:r>
            <a:r>
              <a:rPr lang="en-US" sz="1600" b="1" i="1" dirty="0">
                <a:solidFill>
                  <a:srgbClr val="CB65C1"/>
                </a:solidFill>
                <a:ea typeface="Calibri" panose="020F0502020204030204" pitchFamily="34" charset="0"/>
              </a:rPr>
              <a:t>write the text</a:t>
            </a:r>
            <a:r>
              <a:rPr lang="en-US" sz="1600" b="1" i="1" dirty="0">
                <a:solidFill>
                  <a:srgbClr val="002060"/>
                </a:solidFill>
                <a:ea typeface="Calibri" panose="020F0502020204030204" pitchFamily="34" charset="0"/>
              </a:rPr>
              <a:t> of this part of section 1.</a:t>
            </a:r>
            <a:endParaRPr lang="en-GB" sz="1600" b="1" i="1" dirty="0">
              <a:solidFill>
                <a:srgbClr val="002060"/>
              </a:solidFill>
              <a:effectLst/>
              <a:ea typeface="Calibri" panose="020F0502020204030204" pitchFamily="34" charset="0"/>
            </a:endParaRPr>
          </a:p>
        </p:txBody>
      </p:sp>
      <p:grpSp>
        <p:nvGrpSpPr>
          <p:cNvPr id="2" name="Group 1">
            <a:extLst>
              <a:ext uri="{FF2B5EF4-FFF2-40B4-BE49-F238E27FC236}">
                <a16:creationId xmlns:a16="http://schemas.microsoft.com/office/drawing/2014/main" id="{48D5D371-2E1D-6276-B96A-6910C66DA845}"/>
              </a:ext>
            </a:extLst>
          </p:cNvPr>
          <p:cNvGrpSpPr/>
          <p:nvPr/>
        </p:nvGrpSpPr>
        <p:grpSpPr>
          <a:xfrm>
            <a:off x="370360" y="3561762"/>
            <a:ext cx="4712304" cy="1329593"/>
            <a:chOff x="273605" y="3585860"/>
            <a:chExt cx="4712304" cy="1329593"/>
          </a:xfrm>
        </p:grpSpPr>
        <p:sp>
          <p:nvSpPr>
            <p:cNvPr id="25" name="Rectangle 24">
              <a:extLst>
                <a:ext uri="{FF2B5EF4-FFF2-40B4-BE49-F238E27FC236}">
                  <a16:creationId xmlns:a16="http://schemas.microsoft.com/office/drawing/2014/main" id="{25B725D2-DA76-D523-2B29-B61517D8934B}"/>
                </a:ext>
              </a:extLst>
            </p:cNvPr>
            <p:cNvSpPr/>
            <p:nvPr/>
          </p:nvSpPr>
          <p:spPr>
            <a:xfrm>
              <a:off x="273605" y="3585860"/>
              <a:ext cx="4712303" cy="1329593"/>
            </a:xfrm>
            <a:prstGeom prst="rect">
              <a:avLst/>
            </a:prstGeom>
            <a:solidFill>
              <a:srgbClr val="FFCCFF"/>
            </a:solid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TextBox 25">
              <a:extLst>
                <a:ext uri="{FF2B5EF4-FFF2-40B4-BE49-F238E27FC236}">
                  <a16:creationId xmlns:a16="http://schemas.microsoft.com/office/drawing/2014/main" id="{6E88D896-3185-CE86-A2B3-2FD8241DEF39}"/>
                </a:ext>
              </a:extLst>
            </p:cNvPr>
            <p:cNvSpPr txBox="1"/>
            <p:nvPr/>
          </p:nvSpPr>
          <p:spPr>
            <a:xfrm>
              <a:off x="283809" y="3938960"/>
              <a:ext cx="4702100" cy="954107"/>
            </a:xfrm>
            <a:prstGeom prst="rect">
              <a:avLst/>
            </a:prstGeom>
            <a:noFill/>
          </p:spPr>
          <p:txBody>
            <a:bodyPr wrap="square" rtlCol="0">
              <a:spAutoFit/>
            </a:bodyPr>
            <a:lstStyle/>
            <a:p>
              <a:pPr algn="ctr"/>
              <a:r>
                <a:rPr lang="es-ES" sz="1400" b="1" i="1" dirty="0">
                  <a:solidFill>
                    <a:srgbClr val="002060"/>
                  </a:solidFill>
                </a:rPr>
                <a:t>…</a:t>
              </a:r>
              <a:r>
                <a:rPr lang="es-ES" sz="1400" b="1" i="1" dirty="0" err="1">
                  <a:solidFill>
                    <a:srgbClr val="002060"/>
                  </a:solidFill>
                </a:rPr>
                <a:t>some</a:t>
              </a:r>
              <a:r>
                <a:rPr lang="es-ES" sz="1400" b="1" i="1" dirty="0">
                  <a:solidFill>
                    <a:srgbClr val="002060"/>
                  </a:solidFill>
                </a:rPr>
                <a:t> particular </a:t>
              </a:r>
              <a:r>
                <a:rPr lang="es-ES" sz="1400" b="1" i="1" dirty="0" err="1">
                  <a:solidFill>
                    <a:srgbClr val="002060"/>
                  </a:solidFill>
                </a:rPr>
                <a:t>piece</a:t>
              </a:r>
              <a:r>
                <a:rPr lang="es-ES" sz="1400" b="1" i="1" dirty="0">
                  <a:solidFill>
                    <a:srgbClr val="002060"/>
                  </a:solidFill>
                </a:rPr>
                <a:t>(s) </a:t>
              </a:r>
              <a:r>
                <a:rPr lang="es-ES" sz="1400" b="1" i="1" dirty="0" err="1">
                  <a:solidFill>
                    <a:srgbClr val="002060"/>
                  </a:solidFill>
                </a:rPr>
                <a:t>of</a:t>
              </a:r>
              <a:r>
                <a:rPr lang="es-ES" sz="1400" b="1" i="1" dirty="0">
                  <a:solidFill>
                    <a:srgbClr val="002060"/>
                  </a:solidFill>
                </a:rPr>
                <a:t> </a:t>
              </a:r>
              <a:r>
                <a:rPr lang="es-ES" sz="1400" b="1" i="1" dirty="0" err="1">
                  <a:solidFill>
                    <a:srgbClr val="002060"/>
                  </a:solidFill>
                </a:rPr>
                <a:t>information</a:t>
              </a:r>
              <a:r>
                <a:rPr lang="es-ES" sz="1400" b="1" i="1" dirty="0">
                  <a:solidFill>
                    <a:srgbClr val="002060"/>
                  </a:solidFill>
                </a:rPr>
                <a:t> </a:t>
              </a:r>
              <a:r>
                <a:rPr lang="es-ES" sz="1400" b="1" i="1" dirty="0" err="1">
                  <a:solidFill>
                    <a:srgbClr val="002060"/>
                  </a:solidFill>
                </a:rPr>
                <a:t>of</a:t>
              </a:r>
              <a:r>
                <a:rPr lang="es-ES" sz="1400" b="1" i="1" dirty="0">
                  <a:solidFill>
                    <a:srgbClr val="002060"/>
                  </a:solidFill>
                </a:rPr>
                <a:t> </a:t>
              </a:r>
              <a:r>
                <a:rPr lang="es-ES" sz="1400" b="1" i="1" dirty="0" err="1">
                  <a:solidFill>
                    <a:srgbClr val="002060"/>
                  </a:solidFill>
                </a:rPr>
                <a:t>immediate</a:t>
              </a:r>
              <a:r>
                <a:rPr lang="es-ES" sz="1400" b="1" i="1" dirty="0">
                  <a:solidFill>
                    <a:srgbClr val="002060"/>
                  </a:solidFill>
                </a:rPr>
                <a:t> </a:t>
              </a:r>
              <a:r>
                <a:rPr lang="es-ES" sz="1400" b="1" i="1" dirty="0" err="1">
                  <a:solidFill>
                    <a:srgbClr val="002060"/>
                  </a:solidFill>
                </a:rPr>
                <a:t>relevance</a:t>
              </a:r>
              <a:r>
                <a:rPr lang="es-ES" sz="1400" b="1" i="1" dirty="0">
                  <a:solidFill>
                    <a:srgbClr val="002060"/>
                  </a:solidFill>
                </a:rPr>
                <a:t> </a:t>
              </a:r>
              <a:r>
                <a:rPr lang="es-ES" sz="1400" b="1" i="1" dirty="0" err="1">
                  <a:solidFill>
                    <a:srgbClr val="002060"/>
                  </a:solidFill>
                </a:rPr>
                <a:t>is</a:t>
              </a:r>
              <a:r>
                <a:rPr lang="es-ES" sz="1400" b="1" i="1" dirty="0">
                  <a:solidFill>
                    <a:srgbClr val="002060"/>
                  </a:solidFill>
                </a:rPr>
                <a:t> </a:t>
              </a:r>
              <a:r>
                <a:rPr lang="es-ES" sz="1400" b="1" i="1" dirty="0" err="1">
                  <a:solidFill>
                    <a:srgbClr val="002060"/>
                  </a:solidFill>
                </a:rPr>
                <a:t>extracted</a:t>
              </a:r>
              <a:r>
                <a:rPr lang="es-ES" sz="1400" b="1" i="1" dirty="0">
                  <a:solidFill>
                    <a:srgbClr val="002060"/>
                  </a:solidFill>
                </a:rPr>
                <a:t> </a:t>
              </a:r>
              <a:r>
                <a:rPr lang="es-ES" sz="1400" b="1" i="1" dirty="0" err="1">
                  <a:solidFill>
                    <a:srgbClr val="002060"/>
                  </a:solidFill>
                </a:rPr>
                <a:t>from</a:t>
              </a:r>
              <a:r>
                <a:rPr lang="es-ES" sz="1400" b="1" i="1" dirty="0">
                  <a:solidFill>
                    <a:srgbClr val="002060"/>
                  </a:solidFill>
                </a:rPr>
                <a:t> </a:t>
              </a:r>
              <a:r>
                <a:rPr lang="es-ES" sz="1400" b="1" i="1" dirty="0" err="1">
                  <a:solidFill>
                    <a:srgbClr val="002060"/>
                  </a:solidFill>
                </a:rPr>
                <a:t>the</a:t>
              </a:r>
              <a:r>
                <a:rPr lang="es-ES" sz="1400" b="1" i="1" dirty="0">
                  <a:solidFill>
                    <a:srgbClr val="002060"/>
                  </a:solidFill>
                </a:rPr>
                <a:t> target </a:t>
              </a:r>
              <a:r>
                <a:rPr lang="es-ES" sz="1400" b="1" i="1" dirty="0" err="1">
                  <a:solidFill>
                    <a:srgbClr val="002060"/>
                  </a:solidFill>
                </a:rPr>
                <a:t>text</a:t>
              </a:r>
              <a:r>
                <a:rPr lang="es-ES" sz="1400" b="1" i="1" dirty="0">
                  <a:solidFill>
                    <a:srgbClr val="002060"/>
                  </a:solidFill>
                </a:rPr>
                <a:t> and </a:t>
              </a:r>
              <a:r>
                <a:rPr lang="es-ES" sz="1400" b="1" i="1" dirty="0" err="1">
                  <a:solidFill>
                    <a:srgbClr val="002060"/>
                  </a:solidFill>
                </a:rPr>
                <a:t>relayed</a:t>
              </a:r>
              <a:r>
                <a:rPr lang="es-ES" sz="1400" b="1" i="1" dirty="0">
                  <a:solidFill>
                    <a:srgbClr val="002060"/>
                  </a:solidFill>
                </a:rPr>
                <a:t> </a:t>
              </a:r>
              <a:r>
                <a:rPr lang="es-ES" sz="1400" b="1" i="1" dirty="0" err="1">
                  <a:solidFill>
                    <a:srgbClr val="002060"/>
                  </a:solidFill>
                </a:rPr>
                <a:t>to</a:t>
              </a:r>
              <a:r>
                <a:rPr lang="es-ES" sz="1400" b="1" i="1" dirty="0">
                  <a:solidFill>
                    <a:srgbClr val="002060"/>
                  </a:solidFill>
                </a:rPr>
                <a:t> </a:t>
              </a:r>
              <a:r>
                <a:rPr lang="es-ES" sz="1400" b="1" i="1" dirty="0" err="1">
                  <a:solidFill>
                    <a:srgbClr val="002060"/>
                  </a:solidFill>
                </a:rPr>
                <a:t>someone</a:t>
              </a:r>
              <a:r>
                <a:rPr lang="es-ES" sz="1400" b="1" i="1" dirty="0">
                  <a:solidFill>
                    <a:srgbClr val="002060"/>
                  </a:solidFill>
                </a:rPr>
                <a:t> </a:t>
              </a:r>
              <a:r>
                <a:rPr lang="es-ES" sz="1400" b="1" i="1" dirty="0" err="1">
                  <a:solidFill>
                    <a:srgbClr val="002060"/>
                  </a:solidFill>
                </a:rPr>
                <a:t>else</a:t>
              </a:r>
              <a:r>
                <a:rPr lang="es-ES" sz="1400" b="1" i="1" dirty="0">
                  <a:solidFill>
                    <a:srgbClr val="002060"/>
                  </a:solidFill>
                </a:rPr>
                <a:t> … </a:t>
              </a:r>
              <a:r>
                <a:rPr lang="es-ES" sz="1400" b="1" i="1" dirty="0" err="1">
                  <a:solidFill>
                    <a:srgbClr val="002060"/>
                  </a:solidFill>
                </a:rPr>
                <a:t>The</a:t>
              </a:r>
              <a:r>
                <a:rPr lang="es-ES" sz="1400" b="1" i="1" dirty="0">
                  <a:solidFill>
                    <a:srgbClr val="002060"/>
                  </a:solidFill>
                </a:rPr>
                <a:t> </a:t>
              </a:r>
              <a:r>
                <a:rPr lang="es-ES" sz="1400" b="1" i="1" dirty="0" err="1">
                  <a:solidFill>
                    <a:srgbClr val="002060"/>
                  </a:solidFill>
                </a:rPr>
                <a:t>user</a:t>
              </a:r>
              <a:r>
                <a:rPr lang="es-ES" sz="1400" b="1" i="1" dirty="0">
                  <a:solidFill>
                    <a:srgbClr val="002060"/>
                  </a:solidFill>
                </a:rPr>
                <a:t>/</a:t>
              </a:r>
              <a:r>
                <a:rPr lang="es-ES" sz="1400" b="1" i="1" dirty="0" err="1">
                  <a:solidFill>
                    <a:srgbClr val="002060"/>
                  </a:solidFill>
                </a:rPr>
                <a:t>learner</a:t>
              </a:r>
              <a:r>
                <a:rPr lang="es-ES" sz="1400" b="1" i="1" dirty="0">
                  <a:solidFill>
                    <a:srgbClr val="002060"/>
                  </a:solidFill>
                </a:rPr>
                <a:t> </a:t>
              </a:r>
              <a:r>
                <a:rPr lang="es-ES" sz="1400" b="1" i="1" dirty="0" err="1">
                  <a:solidFill>
                    <a:srgbClr val="002060"/>
                  </a:solidFill>
                </a:rPr>
                <a:t>scans</a:t>
              </a:r>
              <a:r>
                <a:rPr lang="es-ES" sz="1400" b="1" i="1" dirty="0">
                  <a:solidFill>
                    <a:srgbClr val="002060"/>
                  </a:solidFill>
                </a:rPr>
                <a:t> </a:t>
              </a:r>
              <a:r>
                <a:rPr lang="es-ES" sz="1400" b="1" i="1" dirty="0" err="1">
                  <a:solidFill>
                    <a:srgbClr val="002060"/>
                  </a:solidFill>
                </a:rPr>
                <a:t>the</a:t>
              </a:r>
              <a:r>
                <a:rPr lang="es-ES" sz="1400" b="1" i="1" dirty="0">
                  <a:solidFill>
                    <a:srgbClr val="002060"/>
                  </a:solidFill>
                </a:rPr>
                <a:t> </a:t>
              </a:r>
              <a:r>
                <a:rPr lang="es-ES" sz="1400" b="1" i="1" dirty="0" err="1">
                  <a:solidFill>
                    <a:srgbClr val="002060"/>
                  </a:solidFill>
                </a:rPr>
                <a:t>source</a:t>
              </a:r>
              <a:r>
                <a:rPr lang="es-ES" sz="1400" b="1" i="1" dirty="0">
                  <a:solidFill>
                    <a:srgbClr val="002060"/>
                  </a:solidFill>
                </a:rPr>
                <a:t> </a:t>
              </a:r>
              <a:r>
                <a:rPr lang="es-ES" sz="1400" b="1" i="1" dirty="0" err="1">
                  <a:solidFill>
                    <a:srgbClr val="002060"/>
                  </a:solidFill>
                </a:rPr>
                <a:t>text</a:t>
              </a:r>
              <a:r>
                <a:rPr lang="es-ES" sz="1400" b="1" i="1" dirty="0">
                  <a:solidFill>
                    <a:srgbClr val="002060"/>
                  </a:solidFill>
                </a:rPr>
                <a:t> </a:t>
              </a:r>
              <a:r>
                <a:rPr lang="es-ES" sz="1400" b="1" i="1" dirty="0" err="1">
                  <a:solidFill>
                    <a:srgbClr val="002060"/>
                  </a:solidFill>
                </a:rPr>
                <a:t>for</a:t>
              </a:r>
              <a:r>
                <a:rPr lang="es-ES" sz="1400" b="1" i="1" dirty="0">
                  <a:solidFill>
                    <a:srgbClr val="002060"/>
                  </a:solidFill>
                </a:rPr>
                <a:t> </a:t>
              </a:r>
              <a:r>
                <a:rPr lang="es-ES" sz="1400" b="1" i="1" dirty="0" err="1">
                  <a:solidFill>
                    <a:srgbClr val="002060"/>
                  </a:solidFill>
                </a:rPr>
                <a:t>necessary</a:t>
              </a:r>
              <a:r>
                <a:rPr lang="es-ES" sz="1400" b="1" i="1" dirty="0">
                  <a:solidFill>
                    <a:srgbClr val="002060"/>
                  </a:solidFill>
                </a:rPr>
                <a:t> </a:t>
              </a:r>
              <a:r>
                <a:rPr lang="es-ES" sz="1400" b="1" i="1" dirty="0" err="1">
                  <a:solidFill>
                    <a:srgbClr val="002060"/>
                  </a:solidFill>
                </a:rPr>
                <a:t>information</a:t>
              </a:r>
              <a:r>
                <a:rPr lang="es-ES" sz="1400" b="1" i="1" dirty="0">
                  <a:solidFill>
                    <a:srgbClr val="002060"/>
                  </a:solidFill>
                </a:rPr>
                <a:t> and </a:t>
              </a:r>
              <a:r>
                <a:rPr lang="es-ES" sz="1400" b="1" i="1" dirty="0" err="1">
                  <a:solidFill>
                    <a:srgbClr val="002060"/>
                  </a:solidFill>
                </a:rPr>
                <a:t>they</a:t>
              </a:r>
              <a:r>
                <a:rPr lang="es-ES" sz="1400" b="1" i="1" dirty="0">
                  <a:solidFill>
                    <a:srgbClr val="002060"/>
                  </a:solidFill>
                </a:rPr>
                <a:t> </a:t>
              </a:r>
              <a:r>
                <a:rPr lang="es-ES" sz="1400" b="1" i="1" dirty="0" err="1">
                  <a:solidFill>
                    <a:srgbClr val="002060"/>
                  </a:solidFill>
                </a:rPr>
                <a:t>relays</a:t>
              </a:r>
              <a:r>
                <a:rPr lang="es-ES" sz="1400" b="1" i="1" dirty="0">
                  <a:solidFill>
                    <a:srgbClr val="002060"/>
                  </a:solidFill>
                </a:rPr>
                <a:t> </a:t>
              </a:r>
              <a:r>
                <a:rPr lang="es-ES" sz="1400" b="1" i="1" dirty="0" err="1">
                  <a:solidFill>
                    <a:srgbClr val="002060"/>
                  </a:solidFill>
                </a:rPr>
                <a:t>this</a:t>
              </a:r>
              <a:r>
                <a:rPr lang="es-ES" sz="1400" b="1" i="1" dirty="0">
                  <a:solidFill>
                    <a:srgbClr val="002060"/>
                  </a:solidFill>
                </a:rPr>
                <a:t> </a:t>
              </a:r>
              <a:r>
                <a:rPr lang="es-ES" sz="1400" b="1" i="1" dirty="0" err="1">
                  <a:solidFill>
                    <a:srgbClr val="002060"/>
                  </a:solidFill>
                </a:rPr>
                <a:t>to</a:t>
              </a:r>
              <a:r>
                <a:rPr lang="es-ES" sz="1400" b="1" i="1" dirty="0">
                  <a:solidFill>
                    <a:srgbClr val="002060"/>
                  </a:solidFill>
                </a:rPr>
                <a:t> a </a:t>
              </a:r>
              <a:r>
                <a:rPr lang="es-ES" sz="1400" b="1" i="1" dirty="0" err="1">
                  <a:solidFill>
                    <a:srgbClr val="002060"/>
                  </a:solidFill>
                </a:rPr>
                <a:t>recipient</a:t>
              </a:r>
              <a:r>
                <a:rPr lang="es-ES" sz="1400" b="1" i="1" dirty="0">
                  <a:solidFill>
                    <a:srgbClr val="002060"/>
                  </a:solidFill>
                </a:rPr>
                <a:t>.</a:t>
              </a:r>
              <a:endParaRPr lang="en-GB" sz="1400" b="1" i="1" dirty="0">
                <a:solidFill>
                  <a:srgbClr val="002060"/>
                </a:solidFill>
                <a:effectLst/>
                <a:ea typeface="Calibri" panose="020F0502020204030204" pitchFamily="34" charset="0"/>
              </a:endParaRPr>
            </a:p>
          </p:txBody>
        </p:sp>
        <p:sp>
          <p:nvSpPr>
            <p:cNvPr id="27" name="TextBox 26">
              <a:extLst>
                <a:ext uri="{FF2B5EF4-FFF2-40B4-BE49-F238E27FC236}">
                  <a16:creationId xmlns:a16="http://schemas.microsoft.com/office/drawing/2014/main" id="{7C3169D9-CBEE-CCAB-D07E-DB1F6872057B}"/>
                </a:ext>
              </a:extLst>
            </p:cNvPr>
            <p:cNvSpPr txBox="1"/>
            <p:nvPr/>
          </p:nvSpPr>
          <p:spPr>
            <a:xfrm>
              <a:off x="1017886" y="3608465"/>
              <a:ext cx="2772259" cy="400110"/>
            </a:xfrm>
            <a:prstGeom prst="rect">
              <a:avLst/>
            </a:prstGeom>
            <a:noFill/>
          </p:spPr>
          <p:txBody>
            <a:bodyPr wrap="square" rtlCol="0">
              <a:spAutoFit/>
            </a:bodyPr>
            <a:lstStyle/>
            <a:p>
              <a:pPr algn="ctr"/>
              <a:r>
                <a:rPr lang="en-GB" sz="2000" b="1" dirty="0">
                  <a:solidFill>
                    <a:srgbClr val="002060"/>
                  </a:solidFill>
                  <a:ea typeface="Calibri" panose="020F0502020204030204" pitchFamily="34" charset="0"/>
                </a:rPr>
                <a:t>Mediating a text:</a:t>
              </a:r>
              <a:endParaRPr lang="en-GB" sz="2000" b="1" dirty="0">
                <a:solidFill>
                  <a:srgbClr val="002060"/>
                </a:solidFill>
                <a:effectLst/>
                <a:ea typeface="Calibri" panose="020F0502020204030204" pitchFamily="34" charset="0"/>
              </a:endParaRPr>
            </a:p>
          </p:txBody>
        </p:sp>
      </p:grpSp>
      <p:grpSp>
        <p:nvGrpSpPr>
          <p:cNvPr id="33" name="Group 32">
            <a:extLst>
              <a:ext uri="{FF2B5EF4-FFF2-40B4-BE49-F238E27FC236}">
                <a16:creationId xmlns:a16="http://schemas.microsoft.com/office/drawing/2014/main" id="{031CE4B2-05BF-E6CE-A8E0-3B99AA6BB09F}"/>
              </a:ext>
            </a:extLst>
          </p:cNvPr>
          <p:cNvGrpSpPr/>
          <p:nvPr/>
        </p:nvGrpSpPr>
        <p:grpSpPr>
          <a:xfrm>
            <a:off x="5297204" y="3471283"/>
            <a:ext cx="3460069" cy="1464950"/>
            <a:chOff x="5114189" y="2175418"/>
            <a:chExt cx="3460069" cy="1464950"/>
          </a:xfrm>
        </p:grpSpPr>
        <p:sp>
          <p:nvSpPr>
            <p:cNvPr id="30" name="Rectangle 29">
              <a:extLst>
                <a:ext uri="{FF2B5EF4-FFF2-40B4-BE49-F238E27FC236}">
                  <a16:creationId xmlns:a16="http://schemas.microsoft.com/office/drawing/2014/main" id="{EB814B22-C545-41C4-4484-6E060B4EAE20}"/>
                </a:ext>
              </a:extLst>
            </p:cNvPr>
            <p:cNvSpPr/>
            <p:nvPr/>
          </p:nvSpPr>
          <p:spPr>
            <a:xfrm>
              <a:off x="5114189" y="2175418"/>
              <a:ext cx="3460069" cy="1464950"/>
            </a:xfrm>
            <a:prstGeom prst="rect">
              <a:avLst/>
            </a:prstGeom>
            <a:solidFill>
              <a:srgbClr val="FFCCFF"/>
            </a:solidFill>
            <a:ln w="38100">
              <a:solidFill>
                <a:srgbClr val="9E43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1" name="TextBox 30">
              <a:extLst>
                <a:ext uri="{FF2B5EF4-FFF2-40B4-BE49-F238E27FC236}">
                  <a16:creationId xmlns:a16="http://schemas.microsoft.com/office/drawing/2014/main" id="{20B0F3E4-9CCD-A6FF-D29C-945AFACDAC80}"/>
                </a:ext>
              </a:extLst>
            </p:cNvPr>
            <p:cNvSpPr txBox="1"/>
            <p:nvPr/>
          </p:nvSpPr>
          <p:spPr>
            <a:xfrm>
              <a:off x="5356856" y="2719864"/>
              <a:ext cx="2946593" cy="830997"/>
            </a:xfrm>
            <a:prstGeom prst="rect">
              <a:avLst/>
            </a:prstGeom>
            <a:noFill/>
          </p:spPr>
          <p:txBody>
            <a:bodyPr wrap="square" rtlCol="0">
              <a:spAutoFit/>
            </a:bodyPr>
            <a:lstStyle/>
            <a:p>
              <a:pPr algn="ctr"/>
              <a:r>
                <a:rPr lang="en-US" sz="1600" b="1" i="0" u="none" strike="noStrike" baseline="0" dirty="0">
                  <a:solidFill>
                    <a:srgbClr val="002060"/>
                  </a:solidFill>
                </a:rPr>
                <a:t>…through the inclusion of synonyms, similes, simplification or paraphrasing. </a:t>
              </a:r>
              <a:endParaRPr lang="en-GB" sz="1600" b="1" i="1" dirty="0">
                <a:solidFill>
                  <a:srgbClr val="002060"/>
                </a:solidFill>
                <a:effectLst/>
                <a:ea typeface="Calibri" panose="020F0502020204030204" pitchFamily="34" charset="0"/>
              </a:endParaRPr>
            </a:p>
          </p:txBody>
        </p:sp>
        <p:sp>
          <p:nvSpPr>
            <p:cNvPr id="32" name="TextBox 31">
              <a:extLst>
                <a:ext uri="{FF2B5EF4-FFF2-40B4-BE49-F238E27FC236}">
                  <a16:creationId xmlns:a16="http://schemas.microsoft.com/office/drawing/2014/main" id="{F699076C-D1F8-1354-9F14-81846069CCDE}"/>
                </a:ext>
              </a:extLst>
            </p:cNvPr>
            <p:cNvSpPr txBox="1"/>
            <p:nvPr/>
          </p:nvSpPr>
          <p:spPr>
            <a:xfrm>
              <a:off x="5170458" y="2214746"/>
              <a:ext cx="3319390" cy="400110"/>
            </a:xfrm>
            <a:prstGeom prst="rect">
              <a:avLst/>
            </a:prstGeom>
            <a:noFill/>
          </p:spPr>
          <p:txBody>
            <a:bodyPr wrap="square" rtlCol="0">
              <a:spAutoFit/>
            </a:bodyPr>
            <a:lstStyle/>
            <a:p>
              <a:pPr algn="ctr"/>
              <a:r>
                <a:rPr lang="en-GB" sz="2000" b="1" dirty="0">
                  <a:solidFill>
                    <a:srgbClr val="002060"/>
                  </a:solidFill>
                  <a:effectLst/>
                  <a:ea typeface="Calibri" panose="020F0502020204030204" pitchFamily="34" charset="0"/>
                </a:rPr>
                <a:t>Strategies: </a:t>
              </a:r>
              <a:r>
                <a:rPr lang="en-GB" sz="2000" b="1" dirty="0">
                  <a:solidFill>
                    <a:srgbClr val="002060"/>
                  </a:solidFill>
                  <a:ea typeface="Calibri" panose="020F0502020204030204" pitchFamily="34" charset="0"/>
                </a:rPr>
                <a:t>adapting language</a:t>
              </a:r>
              <a:endParaRPr lang="en-GB" sz="2000" b="1" dirty="0">
                <a:solidFill>
                  <a:srgbClr val="002060"/>
                </a:solidFill>
                <a:effectLst/>
                <a:ea typeface="Calibri" panose="020F0502020204030204" pitchFamily="34" charset="0"/>
              </a:endParaRPr>
            </a:p>
          </p:txBody>
        </p:sp>
      </p:grpSp>
      <p:sp>
        <p:nvSpPr>
          <p:cNvPr id="3" name="TextBox 2">
            <a:extLst>
              <a:ext uri="{FF2B5EF4-FFF2-40B4-BE49-F238E27FC236}">
                <a16:creationId xmlns:a16="http://schemas.microsoft.com/office/drawing/2014/main" id="{B9908537-EDD3-46B5-3677-B92BF1FE2C29}"/>
              </a:ext>
            </a:extLst>
          </p:cNvPr>
          <p:cNvSpPr txBox="1"/>
          <p:nvPr/>
        </p:nvSpPr>
        <p:spPr>
          <a:xfrm>
            <a:off x="427743" y="602775"/>
            <a:ext cx="8288516" cy="501542"/>
          </a:xfrm>
          <a:prstGeom prst="rect">
            <a:avLst/>
          </a:prstGeom>
          <a:noFill/>
        </p:spPr>
        <p:txBody>
          <a:bodyPr wrap="square" rtlCol="0">
            <a:noAutofit/>
          </a:bodyPr>
          <a:lstStyle/>
          <a:p>
            <a:pPr algn="ctr">
              <a:spcAft>
                <a:spcPts val="600"/>
              </a:spcAft>
            </a:pPr>
            <a:r>
              <a:rPr lang="en-GB" sz="2000" b="1" i="1" cap="all" dirty="0">
                <a:solidFill>
                  <a:srgbClr val="002060"/>
                </a:solidFill>
                <a:latin typeface="Calibri"/>
                <a:cs typeface="Calibri"/>
              </a:rPr>
              <a:t>Preparing the podcast episode: </a:t>
            </a:r>
            <a:r>
              <a:rPr lang="en-GB" sz="2000" b="1" i="1" cap="all" dirty="0">
                <a:solidFill>
                  <a:srgbClr val="CE57C1"/>
                </a:solidFill>
                <a:latin typeface="Calibri"/>
                <a:cs typeface="Calibri"/>
              </a:rPr>
              <a:t>LINGUISTIC</a:t>
            </a:r>
            <a:r>
              <a:rPr lang="en-GB" sz="2000" b="1" i="1" cap="all" dirty="0">
                <a:solidFill>
                  <a:srgbClr val="002060"/>
                </a:solidFill>
                <a:latin typeface="Calibri"/>
                <a:cs typeface="Calibri"/>
              </a:rPr>
              <a:t> </a:t>
            </a:r>
            <a:r>
              <a:rPr lang="en-GB" sz="2000" b="1" i="1" cap="all" dirty="0">
                <a:solidFill>
                  <a:srgbClr val="CB65C1"/>
                </a:solidFill>
                <a:latin typeface="Calibri"/>
                <a:cs typeface="Calibri"/>
              </a:rPr>
              <a:t>Mediation activity 1</a:t>
            </a:r>
          </a:p>
        </p:txBody>
      </p:sp>
      <p:sp>
        <p:nvSpPr>
          <p:cNvPr id="4" name="Title 1">
            <a:extLst>
              <a:ext uri="{FF2B5EF4-FFF2-40B4-BE49-F238E27FC236}">
                <a16:creationId xmlns:a16="http://schemas.microsoft.com/office/drawing/2014/main" id="{D5D801E2-163A-68BD-E9F3-262851A6BAE3}"/>
              </a:ext>
            </a:extLst>
          </p:cNvPr>
          <p:cNvSpPr txBox="1">
            <a:spLocks/>
          </p:cNvSpPr>
          <p:nvPr/>
        </p:nvSpPr>
        <p:spPr>
          <a:xfrm>
            <a:off x="283808" y="114266"/>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S2: MEDIATION</a:t>
            </a:r>
          </a:p>
        </p:txBody>
      </p:sp>
    </p:spTree>
    <p:extLst>
      <p:ext uri="{BB962C8B-B14F-4D97-AF65-F5344CB8AC3E}">
        <p14:creationId xmlns:p14="http://schemas.microsoft.com/office/powerpoint/2010/main" val="321739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1000"/>
                                        <p:tgtEl>
                                          <p:spTgt spid="33"/>
                                        </p:tgtEl>
                                      </p:cBhvr>
                                    </p:animEffect>
                                    <p:anim calcmode="lin" valueType="num">
                                      <p:cBhvr>
                                        <p:cTn id="57" dur="1000" fill="hold"/>
                                        <p:tgtEl>
                                          <p:spTgt spid="33"/>
                                        </p:tgtEl>
                                        <p:attrNameLst>
                                          <p:attrName>ppt_x</p:attrName>
                                        </p:attrNameLst>
                                      </p:cBhvr>
                                      <p:tavLst>
                                        <p:tav tm="0">
                                          <p:val>
                                            <p:strVal val="#ppt_x"/>
                                          </p:val>
                                        </p:tav>
                                        <p:tav tm="100000">
                                          <p:val>
                                            <p:strVal val="#ppt_x"/>
                                          </p:val>
                                        </p:tav>
                                      </p:tavLst>
                                    </p:anim>
                                    <p:anim calcmode="lin" valueType="num">
                                      <p:cBhvr>
                                        <p:cTn id="5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35DFF-A406-4F8B-0C43-E2DA98549A0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5C4A177-3CD2-D47D-C51E-150C543E3CF6}"/>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07E9CC8-F780-76B6-2640-FA00975D652F}"/>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Results</a:t>
            </a:r>
          </a:p>
        </p:txBody>
      </p:sp>
      <p:graphicFrame>
        <p:nvGraphicFramePr>
          <p:cNvPr id="2" name="Tabla 5">
            <a:extLst>
              <a:ext uri="{FF2B5EF4-FFF2-40B4-BE49-F238E27FC236}">
                <a16:creationId xmlns:a16="http://schemas.microsoft.com/office/drawing/2014/main" id="{DDA81161-7C31-C3EC-0627-AEF0ADCF1503}"/>
              </a:ext>
            </a:extLst>
          </p:cNvPr>
          <p:cNvGraphicFramePr>
            <a:graphicFrameLocks noGrp="1"/>
          </p:cNvGraphicFramePr>
          <p:nvPr>
            <p:extLst>
              <p:ext uri="{D42A27DB-BD31-4B8C-83A1-F6EECF244321}">
                <p14:modId xmlns:p14="http://schemas.microsoft.com/office/powerpoint/2010/main" val="1023465043"/>
              </p:ext>
            </p:extLst>
          </p:nvPr>
        </p:nvGraphicFramePr>
        <p:xfrm>
          <a:off x="572069" y="1392712"/>
          <a:ext cx="4766403" cy="3263949"/>
        </p:xfrm>
        <a:graphic>
          <a:graphicData uri="http://schemas.openxmlformats.org/drawingml/2006/table">
            <a:tbl>
              <a:tblPr firstRow="1" bandRow="1">
                <a:tableStyleId>{5C22544A-7EE6-4342-B048-85BDC9FD1C3A}</a:tableStyleId>
              </a:tblPr>
              <a:tblGrid>
                <a:gridCol w="1292746">
                  <a:extLst>
                    <a:ext uri="{9D8B030D-6E8A-4147-A177-3AD203B41FA5}">
                      <a16:colId xmlns:a16="http://schemas.microsoft.com/office/drawing/2014/main" val="1637163479"/>
                    </a:ext>
                  </a:extLst>
                </a:gridCol>
                <a:gridCol w="1097087">
                  <a:extLst>
                    <a:ext uri="{9D8B030D-6E8A-4147-A177-3AD203B41FA5}">
                      <a16:colId xmlns:a16="http://schemas.microsoft.com/office/drawing/2014/main" val="119804811"/>
                    </a:ext>
                  </a:extLst>
                </a:gridCol>
                <a:gridCol w="1155675">
                  <a:extLst>
                    <a:ext uri="{9D8B030D-6E8A-4147-A177-3AD203B41FA5}">
                      <a16:colId xmlns:a16="http://schemas.microsoft.com/office/drawing/2014/main" val="3389702131"/>
                    </a:ext>
                  </a:extLst>
                </a:gridCol>
                <a:gridCol w="1220895">
                  <a:extLst>
                    <a:ext uri="{9D8B030D-6E8A-4147-A177-3AD203B41FA5}">
                      <a16:colId xmlns:a16="http://schemas.microsoft.com/office/drawing/2014/main" val="2686180253"/>
                    </a:ext>
                  </a:extLst>
                </a:gridCol>
              </a:tblGrid>
              <a:tr h="747056">
                <a:tc>
                  <a:txBody>
                    <a:bodyPr/>
                    <a:lstStyle/>
                    <a:p>
                      <a:pPr algn="ctr"/>
                      <a:r>
                        <a:rPr lang="es-ES" sz="1200" dirty="0">
                          <a:solidFill>
                            <a:schemeClr val="bg1"/>
                          </a:solidFill>
                        </a:rPr>
                        <a:t>SPA103</a:t>
                      </a:r>
                    </a:p>
                  </a:txBody>
                  <a:tcPr anchor="ctr">
                    <a:solidFill>
                      <a:srgbClr val="9E43A4"/>
                    </a:solidFill>
                  </a:tcPr>
                </a:tc>
                <a:tc>
                  <a:txBody>
                    <a:bodyPr/>
                    <a:lstStyle/>
                    <a:p>
                      <a:pPr algn="ctr"/>
                      <a:r>
                        <a:rPr lang="es-ES" dirty="0"/>
                        <a:t>AY19-20</a:t>
                      </a:r>
                    </a:p>
                  </a:txBody>
                  <a:tcPr anchor="ctr">
                    <a:solidFill>
                      <a:srgbClr val="9E43A4"/>
                    </a:solidFill>
                  </a:tcPr>
                </a:tc>
                <a:tc>
                  <a:txBody>
                    <a:bodyPr/>
                    <a:lstStyle/>
                    <a:p>
                      <a:pPr algn="ctr"/>
                      <a:r>
                        <a:rPr lang="es-ES" dirty="0"/>
                        <a:t>AY20-21</a:t>
                      </a:r>
                    </a:p>
                  </a:txBody>
                  <a:tcPr anchor="ctr">
                    <a:solidFill>
                      <a:srgbClr val="9E43A4"/>
                    </a:solidFill>
                  </a:tcPr>
                </a:tc>
                <a:tc>
                  <a:txBody>
                    <a:bodyPr/>
                    <a:lstStyle/>
                    <a:p>
                      <a:pPr algn="ctr"/>
                      <a:r>
                        <a:rPr lang="es-ES" dirty="0"/>
                        <a:t>AY21-22</a:t>
                      </a:r>
                    </a:p>
                  </a:txBody>
                  <a:tcPr anchor="ctr">
                    <a:solidFill>
                      <a:srgbClr val="9E43A4"/>
                    </a:solidFill>
                  </a:tcPr>
                </a:tc>
                <a:extLst>
                  <a:ext uri="{0D108BD9-81ED-4DB2-BD59-A6C34878D82A}">
                    <a16:rowId xmlns:a16="http://schemas.microsoft.com/office/drawing/2014/main" val="2551814349"/>
                  </a:ext>
                </a:extLst>
              </a:tr>
              <a:tr h="848331">
                <a:tc>
                  <a:txBody>
                    <a:bodyPr/>
                    <a:lstStyle/>
                    <a:p>
                      <a:pPr algn="ctr"/>
                      <a:r>
                        <a:rPr lang="es-ES" sz="1200" b="1" dirty="0">
                          <a:solidFill>
                            <a:schemeClr val="bg1"/>
                          </a:solidFill>
                        </a:rPr>
                        <a:t>AVERAGE MARKS</a:t>
                      </a:r>
                    </a:p>
                  </a:txBody>
                  <a:tcPr anchor="ctr">
                    <a:solidFill>
                      <a:srgbClr val="9E43A4"/>
                    </a:solidFill>
                  </a:tcPr>
                </a:tc>
                <a:tc>
                  <a:txBody>
                    <a:bodyPr/>
                    <a:lstStyle/>
                    <a:p>
                      <a:pPr algn="ctr"/>
                      <a:r>
                        <a:rPr lang="es-ES" sz="1800" b="1" dirty="0">
                          <a:solidFill>
                            <a:schemeClr val="tx1"/>
                          </a:solidFill>
                        </a:rPr>
                        <a:t>41</a:t>
                      </a:r>
                    </a:p>
                  </a:txBody>
                  <a:tcPr anchor="ctr">
                    <a:solidFill>
                      <a:srgbClr val="FFCCFF"/>
                    </a:solidFill>
                  </a:tcPr>
                </a:tc>
                <a:tc>
                  <a:txBody>
                    <a:bodyPr/>
                    <a:lstStyle/>
                    <a:p>
                      <a:pPr algn="ctr"/>
                      <a:r>
                        <a:rPr lang="es-ES" sz="1800" b="1" dirty="0">
                          <a:solidFill>
                            <a:schemeClr val="tx1"/>
                          </a:solidFill>
                        </a:rPr>
                        <a:t>56,5</a:t>
                      </a:r>
                    </a:p>
                  </a:txBody>
                  <a:tcPr anchor="ctr">
                    <a:solidFill>
                      <a:srgbClr val="FFCCFF"/>
                    </a:solidFill>
                  </a:tcPr>
                </a:tc>
                <a:tc>
                  <a:txBody>
                    <a:bodyPr/>
                    <a:lstStyle/>
                    <a:p>
                      <a:pPr algn="ctr"/>
                      <a:r>
                        <a:rPr lang="es-ES" sz="1800" b="1" dirty="0">
                          <a:solidFill>
                            <a:schemeClr val="tx1"/>
                          </a:solidFill>
                        </a:rPr>
                        <a:t>55,5</a:t>
                      </a:r>
                    </a:p>
                  </a:txBody>
                  <a:tcPr anchor="ctr">
                    <a:solidFill>
                      <a:srgbClr val="FFCCFF"/>
                    </a:solidFill>
                  </a:tcPr>
                </a:tc>
                <a:extLst>
                  <a:ext uri="{0D108BD9-81ED-4DB2-BD59-A6C34878D82A}">
                    <a16:rowId xmlns:a16="http://schemas.microsoft.com/office/drawing/2014/main" val="1010506412"/>
                  </a:ext>
                </a:extLst>
              </a:tr>
              <a:tr h="891746">
                <a:tc>
                  <a:txBody>
                    <a:bodyPr/>
                    <a:lstStyle/>
                    <a:p>
                      <a:pPr algn="ctr"/>
                      <a:r>
                        <a:rPr lang="es-ES" sz="1200" b="1" dirty="0">
                          <a:solidFill>
                            <a:schemeClr val="bg1"/>
                          </a:solidFill>
                        </a:rPr>
                        <a:t>ABSENTEES RATE (AVERAGE)</a:t>
                      </a:r>
                    </a:p>
                  </a:txBody>
                  <a:tcPr anchor="ctr">
                    <a:solidFill>
                      <a:srgbClr val="9E43A4"/>
                    </a:solidFill>
                  </a:tcPr>
                </a:tc>
                <a:tc>
                  <a:txBody>
                    <a:bodyPr/>
                    <a:lstStyle/>
                    <a:p>
                      <a:pPr algn="ctr"/>
                      <a:r>
                        <a:rPr lang="es-ES" sz="1800" b="1" dirty="0">
                          <a:solidFill>
                            <a:schemeClr val="tx1"/>
                          </a:solidFill>
                        </a:rPr>
                        <a:t>6,4%</a:t>
                      </a:r>
                    </a:p>
                  </a:txBody>
                  <a:tcPr anchor="ctr">
                    <a:solidFill>
                      <a:srgbClr val="FFCCFF"/>
                    </a:solidFill>
                  </a:tcPr>
                </a:tc>
                <a:tc>
                  <a:txBody>
                    <a:bodyPr/>
                    <a:lstStyle/>
                    <a:p>
                      <a:pPr algn="ctr"/>
                      <a:r>
                        <a:rPr lang="es-ES" sz="1800" b="1" dirty="0">
                          <a:solidFill>
                            <a:schemeClr val="tx1"/>
                          </a:solidFill>
                        </a:rPr>
                        <a:t>8,2%</a:t>
                      </a:r>
                    </a:p>
                  </a:txBody>
                  <a:tcPr anchor="ctr">
                    <a:solidFill>
                      <a:srgbClr val="FFCCFF"/>
                    </a:solidFill>
                  </a:tcPr>
                </a:tc>
                <a:tc>
                  <a:txBody>
                    <a:bodyPr/>
                    <a:lstStyle/>
                    <a:p>
                      <a:pPr algn="ctr"/>
                      <a:r>
                        <a:rPr lang="es-ES" sz="1800" b="1" dirty="0">
                          <a:solidFill>
                            <a:schemeClr val="tx1"/>
                          </a:solidFill>
                        </a:rPr>
                        <a:t>7,5%</a:t>
                      </a:r>
                    </a:p>
                  </a:txBody>
                  <a:tcPr anchor="ctr">
                    <a:solidFill>
                      <a:srgbClr val="FFCCFF"/>
                    </a:solidFill>
                  </a:tcPr>
                </a:tc>
                <a:extLst>
                  <a:ext uri="{0D108BD9-81ED-4DB2-BD59-A6C34878D82A}">
                    <a16:rowId xmlns:a16="http://schemas.microsoft.com/office/drawing/2014/main" val="2963207786"/>
                  </a:ext>
                </a:extLst>
              </a:tr>
              <a:tr h="776816">
                <a:tc>
                  <a:txBody>
                    <a:bodyPr/>
                    <a:lstStyle/>
                    <a:p>
                      <a:pPr algn="ctr"/>
                      <a:r>
                        <a:rPr lang="es-ES" sz="1200" b="1" dirty="0">
                          <a:solidFill>
                            <a:schemeClr val="bg1"/>
                          </a:solidFill>
                        </a:rPr>
                        <a:t>FAILURE RATE </a:t>
                      </a:r>
                    </a:p>
                    <a:p>
                      <a:pPr algn="ctr"/>
                      <a:r>
                        <a:rPr lang="es-ES" sz="1200" b="1" dirty="0">
                          <a:solidFill>
                            <a:schemeClr val="bg1"/>
                          </a:solidFill>
                        </a:rPr>
                        <a:t>(S1/S2)</a:t>
                      </a:r>
                    </a:p>
                  </a:txBody>
                  <a:tcPr anchor="ctr">
                    <a:solidFill>
                      <a:srgbClr val="9E43A4"/>
                    </a:solidFill>
                  </a:tcPr>
                </a:tc>
                <a:tc>
                  <a:txBody>
                    <a:bodyPr/>
                    <a:lstStyle/>
                    <a:p>
                      <a:pPr marL="0" marR="0" lvl="0" indent="0" algn="ctr" defTabSz="616253" rtl="0" eaLnBrk="1" fontAlgn="auto" latinLnBrk="0" hangingPunct="1">
                        <a:lnSpc>
                          <a:spcPct val="100000"/>
                        </a:lnSpc>
                        <a:spcBef>
                          <a:spcPts val="0"/>
                        </a:spcBef>
                        <a:spcAft>
                          <a:spcPts val="0"/>
                        </a:spcAft>
                        <a:buClrTx/>
                        <a:buSzTx/>
                        <a:buFontTx/>
                        <a:buNone/>
                        <a:tabLst/>
                        <a:defRPr/>
                      </a:pPr>
                      <a:r>
                        <a:rPr lang="es-ES" sz="1800" b="1" dirty="0">
                          <a:solidFill>
                            <a:schemeClr val="tx1"/>
                          </a:solidFill>
                        </a:rPr>
                        <a:t>23% / 14%</a:t>
                      </a:r>
                    </a:p>
                  </a:txBody>
                  <a:tcPr anchor="ctr">
                    <a:solidFill>
                      <a:srgbClr val="FFCCFF"/>
                    </a:solidFill>
                  </a:tcPr>
                </a:tc>
                <a:tc>
                  <a:txBody>
                    <a:bodyPr/>
                    <a:lstStyle/>
                    <a:p>
                      <a:pPr marL="0" marR="0" lvl="0" indent="0" algn="ctr" defTabSz="616253" rtl="0" eaLnBrk="1" fontAlgn="auto" latinLnBrk="0" hangingPunct="1">
                        <a:lnSpc>
                          <a:spcPct val="100000"/>
                        </a:lnSpc>
                        <a:spcBef>
                          <a:spcPts val="0"/>
                        </a:spcBef>
                        <a:spcAft>
                          <a:spcPts val="0"/>
                        </a:spcAft>
                        <a:buClrTx/>
                        <a:buSzTx/>
                        <a:buFontTx/>
                        <a:buNone/>
                        <a:tabLst/>
                        <a:defRPr/>
                      </a:pPr>
                      <a:r>
                        <a:rPr lang="es-ES" sz="1800" b="1" dirty="0">
                          <a:solidFill>
                            <a:schemeClr val="tx1"/>
                          </a:solidFill>
                        </a:rPr>
                        <a:t>35,5% / 24,5%</a:t>
                      </a:r>
                    </a:p>
                  </a:txBody>
                  <a:tcPr anchor="ctr">
                    <a:solidFill>
                      <a:srgbClr val="FFCCFF"/>
                    </a:solidFill>
                  </a:tcPr>
                </a:tc>
                <a:tc>
                  <a:txBody>
                    <a:bodyPr/>
                    <a:lstStyle/>
                    <a:p>
                      <a:pPr marL="0" marR="0" lvl="0" indent="0" algn="ctr" defTabSz="616253" rtl="0" eaLnBrk="1" fontAlgn="auto" latinLnBrk="0" hangingPunct="1">
                        <a:lnSpc>
                          <a:spcPct val="100000"/>
                        </a:lnSpc>
                        <a:spcBef>
                          <a:spcPts val="0"/>
                        </a:spcBef>
                        <a:spcAft>
                          <a:spcPts val="0"/>
                        </a:spcAft>
                        <a:buClrTx/>
                        <a:buSzTx/>
                        <a:buFontTx/>
                        <a:buNone/>
                        <a:tabLst/>
                        <a:defRPr/>
                      </a:pPr>
                      <a:r>
                        <a:rPr lang="es-ES" sz="1800" b="1" dirty="0">
                          <a:solidFill>
                            <a:schemeClr val="tx1"/>
                          </a:solidFill>
                        </a:rPr>
                        <a:t>31% / 36%</a:t>
                      </a:r>
                    </a:p>
                  </a:txBody>
                  <a:tcPr anchor="ctr">
                    <a:solidFill>
                      <a:srgbClr val="FFCCFF"/>
                    </a:solidFill>
                  </a:tcPr>
                </a:tc>
                <a:extLst>
                  <a:ext uri="{0D108BD9-81ED-4DB2-BD59-A6C34878D82A}">
                    <a16:rowId xmlns:a16="http://schemas.microsoft.com/office/drawing/2014/main" val="2767035927"/>
                  </a:ext>
                </a:extLst>
              </a:tr>
            </a:tbl>
          </a:graphicData>
        </a:graphic>
      </p:graphicFrame>
      <p:graphicFrame>
        <p:nvGraphicFramePr>
          <p:cNvPr id="6" name="Tabla 5">
            <a:extLst>
              <a:ext uri="{FF2B5EF4-FFF2-40B4-BE49-F238E27FC236}">
                <a16:creationId xmlns:a16="http://schemas.microsoft.com/office/drawing/2014/main" id="{8CE5EA36-0294-D699-EDBC-6D9652E22A24}"/>
              </a:ext>
            </a:extLst>
          </p:cNvPr>
          <p:cNvGraphicFramePr>
            <a:graphicFrameLocks noGrp="1"/>
          </p:cNvGraphicFramePr>
          <p:nvPr>
            <p:extLst>
              <p:ext uri="{D42A27DB-BD31-4B8C-83A1-F6EECF244321}">
                <p14:modId xmlns:p14="http://schemas.microsoft.com/office/powerpoint/2010/main" val="867347888"/>
              </p:ext>
            </p:extLst>
          </p:nvPr>
        </p:nvGraphicFramePr>
        <p:xfrm>
          <a:off x="6446517" y="1392711"/>
          <a:ext cx="1976681" cy="3263949"/>
        </p:xfrm>
        <a:graphic>
          <a:graphicData uri="http://schemas.openxmlformats.org/drawingml/2006/table">
            <a:tbl>
              <a:tblPr firstRow="1" bandRow="1">
                <a:tableStyleId>{5C22544A-7EE6-4342-B048-85BDC9FD1C3A}</a:tableStyleId>
              </a:tblPr>
              <a:tblGrid>
                <a:gridCol w="962636">
                  <a:extLst>
                    <a:ext uri="{9D8B030D-6E8A-4147-A177-3AD203B41FA5}">
                      <a16:colId xmlns:a16="http://schemas.microsoft.com/office/drawing/2014/main" val="119804811"/>
                    </a:ext>
                  </a:extLst>
                </a:gridCol>
                <a:gridCol w="1014045">
                  <a:extLst>
                    <a:ext uri="{9D8B030D-6E8A-4147-A177-3AD203B41FA5}">
                      <a16:colId xmlns:a16="http://schemas.microsoft.com/office/drawing/2014/main" val="3389702131"/>
                    </a:ext>
                  </a:extLst>
                </a:gridCol>
              </a:tblGrid>
              <a:tr h="757126">
                <a:tc>
                  <a:txBody>
                    <a:bodyPr/>
                    <a:lstStyle/>
                    <a:p>
                      <a:pPr algn="ctr"/>
                      <a:r>
                        <a:rPr lang="es-ES" dirty="0"/>
                        <a:t>AY22-23 (S1)</a:t>
                      </a:r>
                    </a:p>
                  </a:txBody>
                  <a:tcPr anchor="ctr">
                    <a:solidFill>
                      <a:srgbClr val="9E43A4"/>
                    </a:solidFill>
                  </a:tcPr>
                </a:tc>
                <a:tc>
                  <a:txBody>
                    <a:bodyPr/>
                    <a:lstStyle/>
                    <a:p>
                      <a:pPr algn="ctr"/>
                      <a:r>
                        <a:rPr lang="es-ES" dirty="0"/>
                        <a:t>AY22-23 (S2)</a:t>
                      </a:r>
                    </a:p>
                  </a:txBody>
                  <a:tcPr anchor="ctr">
                    <a:solidFill>
                      <a:srgbClr val="9E43A4"/>
                    </a:solidFill>
                  </a:tcPr>
                </a:tc>
                <a:extLst>
                  <a:ext uri="{0D108BD9-81ED-4DB2-BD59-A6C34878D82A}">
                    <a16:rowId xmlns:a16="http://schemas.microsoft.com/office/drawing/2014/main" val="2551814349"/>
                  </a:ext>
                </a:extLst>
              </a:tr>
              <a:tr h="859768">
                <a:tc>
                  <a:txBody>
                    <a:bodyPr/>
                    <a:lstStyle/>
                    <a:p>
                      <a:pPr algn="ctr"/>
                      <a:r>
                        <a:rPr lang="es-ES" sz="2000" b="1" dirty="0">
                          <a:solidFill>
                            <a:schemeClr val="tx1"/>
                          </a:solidFill>
                        </a:rPr>
                        <a:t>77,6</a:t>
                      </a:r>
                    </a:p>
                  </a:txBody>
                  <a:tcPr anchor="ctr">
                    <a:solidFill>
                      <a:srgbClr val="FFCCFF"/>
                    </a:solidFill>
                  </a:tcPr>
                </a:tc>
                <a:tc>
                  <a:txBody>
                    <a:bodyPr/>
                    <a:lstStyle/>
                    <a:p>
                      <a:pPr algn="ctr"/>
                      <a:r>
                        <a:rPr lang="es-ES" sz="2000" b="1" dirty="0">
                          <a:solidFill>
                            <a:schemeClr val="tx1"/>
                          </a:solidFill>
                        </a:rPr>
                        <a:t>73,4</a:t>
                      </a:r>
                    </a:p>
                  </a:txBody>
                  <a:tcPr anchor="ctr">
                    <a:solidFill>
                      <a:srgbClr val="FFCCFF"/>
                    </a:solidFill>
                  </a:tcPr>
                </a:tc>
                <a:extLst>
                  <a:ext uri="{0D108BD9-81ED-4DB2-BD59-A6C34878D82A}">
                    <a16:rowId xmlns:a16="http://schemas.microsoft.com/office/drawing/2014/main" val="1010506412"/>
                  </a:ext>
                </a:extLst>
              </a:tr>
              <a:tr h="859768">
                <a:tc>
                  <a:txBody>
                    <a:bodyPr/>
                    <a:lstStyle/>
                    <a:p>
                      <a:pPr algn="ctr"/>
                      <a:r>
                        <a:rPr lang="es-ES" sz="2000" b="1" dirty="0">
                          <a:solidFill>
                            <a:schemeClr val="tx1"/>
                          </a:solidFill>
                        </a:rPr>
                        <a:t>2%</a:t>
                      </a:r>
                    </a:p>
                  </a:txBody>
                  <a:tcPr anchor="ctr">
                    <a:solidFill>
                      <a:srgbClr val="FFCCFF"/>
                    </a:solidFill>
                  </a:tcPr>
                </a:tc>
                <a:tc>
                  <a:txBody>
                    <a:bodyPr/>
                    <a:lstStyle/>
                    <a:p>
                      <a:pPr algn="ctr"/>
                      <a:r>
                        <a:rPr lang="es-ES" sz="2000" b="1" dirty="0">
                          <a:solidFill>
                            <a:schemeClr val="tx1"/>
                          </a:solidFill>
                        </a:rPr>
                        <a:t>6%</a:t>
                      </a:r>
                    </a:p>
                  </a:txBody>
                  <a:tcPr anchor="ctr">
                    <a:solidFill>
                      <a:srgbClr val="FFCCFF"/>
                    </a:solidFill>
                  </a:tcPr>
                </a:tc>
                <a:extLst>
                  <a:ext uri="{0D108BD9-81ED-4DB2-BD59-A6C34878D82A}">
                    <a16:rowId xmlns:a16="http://schemas.microsoft.com/office/drawing/2014/main" val="2963207786"/>
                  </a:ext>
                </a:extLst>
              </a:tr>
              <a:tr h="787287">
                <a:tc>
                  <a:txBody>
                    <a:bodyPr/>
                    <a:lstStyle/>
                    <a:p>
                      <a:pPr algn="ctr"/>
                      <a:r>
                        <a:rPr lang="es-ES" sz="2000" b="1" dirty="0">
                          <a:solidFill>
                            <a:schemeClr val="tx1"/>
                          </a:solidFill>
                        </a:rPr>
                        <a:t>11,5%</a:t>
                      </a:r>
                    </a:p>
                  </a:txBody>
                  <a:tcPr anchor="ctr">
                    <a:solidFill>
                      <a:srgbClr val="FFCCFF"/>
                    </a:solidFill>
                  </a:tcPr>
                </a:tc>
                <a:tc>
                  <a:txBody>
                    <a:bodyPr/>
                    <a:lstStyle/>
                    <a:p>
                      <a:pPr algn="ctr"/>
                      <a:r>
                        <a:rPr lang="es-ES" sz="2000" b="1" dirty="0">
                          <a:solidFill>
                            <a:schemeClr val="tx1"/>
                          </a:solidFill>
                        </a:rPr>
                        <a:t>15%</a:t>
                      </a:r>
                    </a:p>
                  </a:txBody>
                  <a:tcPr anchor="ctr">
                    <a:solidFill>
                      <a:srgbClr val="FFCCFF"/>
                    </a:solidFill>
                  </a:tcPr>
                </a:tc>
                <a:extLst>
                  <a:ext uri="{0D108BD9-81ED-4DB2-BD59-A6C34878D82A}">
                    <a16:rowId xmlns:a16="http://schemas.microsoft.com/office/drawing/2014/main" val="2767035927"/>
                  </a:ext>
                </a:extLst>
              </a:tr>
            </a:tbl>
          </a:graphicData>
        </a:graphic>
      </p:graphicFrame>
      <p:sp>
        <p:nvSpPr>
          <p:cNvPr id="7" name="Flecha a la derecha con bandas 12">
            <a:extLst>
              <a:ext uri="{FF2B5EF4-FFF2-40B4-BE49-F238E27FC236}">
                <a16:creationId xmlns:a16="http://schemas.microsoft.com/office/drawing/2014/main" id="{14C76E0E-5F44-A47D-4937-1F0016865CAD}"/>
              </a:ext>
            </a:extLst>
          </p:cNvPr>
          <p:cNvSpPr/>
          <p:nvPr/>
        </p:nvSpPr>
        <p:spPr>
          <a:xfrm>
            <a:off x="5412436" y="2656411"/>
            <a:ext cx="833117" cy="455375"/>
          </a:xfrm>
          <a:prstGeom prst="stripedRightArrow">
            <a:avLst/>
          </a:prstGeom>
          <a:solidFill>
            <a:srgbClr val="9E43A4"/>
          </a:solidFill>
          <a:ln>
            <a:solidFill>
              <a:srgbClr val="9E4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TextBox 7">
            <a:extLst>
              <a:ext uri="{FF2B5EF4-FFF2-40B4-BE49-F238E27FC236}">
                <a16:creationId xmlns:a16="http://schemas.microsoft.com/office/drawing/2014/main" id="{F9245A53-8244-AED9-F00D-87D55167971B}"/>
              </a:ext>
            </a:extLst>
          </p:cNvPr>
          <p:cNvSpPr txBox="1"/>
          <p:nvPr/>
        </p:nvSpPr>
        <p:spPr>
          <a:xfrm>
            <a:off x="427743" y="819262"/>
            <a:ext cx="8288516" cy="501542"/>
          </a:xfrm>
          <a:prstGeom prst="rect">
            <a:avLst/>
          </a:prstGeom>
          <a:noFill/>
        </p:spPr>
        <p:txBody>
          <a:bodyPr wrap="square" rtlCol="0">
            <a:noAutofit/>
          </a:bodyPr>
          <a:lstStyle/>
          <a:p>
            <a:pPr algn="ctr">
              <a:spcAft>
                <a:spcPts val="600"/>
              </a:spcAft>
            </a:pPr>
            <a:r>
              <a:rPr lang="en-GB" sz="2100" b="1" i="1" cap="all" dirty="0">
                <a:solidFill>
                  <a:srgbClr val="002060"/>
                </a:solidFill>
                <a:latin typeface="Calibri"/>
                <a:cs typeface="Calibri"/>
              </a:rPr>
              <a:t>Help them to improve their performance in the speaking skills</a:t>
            </a:r>
          </a:p>
        </p:txBody>
      </p:sp>
      <p:sp>
        <p:nvSpPr>
          <p:cNvPr id="9" name="Rectangle 8">
            <a:extLst>
              <a:ext uri="{FF2B5EF4-FFF2-40B4-BE49-F238E27FC236}">
                <a16:creationId xmlns:a16="http://schemas.microsoft.com/office/drawing/2014/main" id="{030FD2DC-76E4-4145-8934-4BA3DE3EF338}"/>
              </a:ext>
            </a:extLst>
          </p:cNvPr>
          <p:cNvSpPr/>
          <p:nvPr/>
        </p:nvSpPr>
        <p:spPr>
          <a:xfrm>
            <a:off x="427743" y="3848100"/>
            <a:ext cx="8144581" cy="857326"/>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4527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B289B-2A58-2C01-1179-44C0F7F053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0C8D23-A64F-6044-D93D-4CD30EA15CDD}"/>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19627E55-BA6A-A1F1-7194-DE085419880E}"/>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Results</a:t>
            </a:r>
          </a:p>
        </p:txBody>
      </p:sp>
      <p:sp>
        <p:nvSpPr>
          <p:cNvPr id="8" name="TextBox 7">
            <a:extLst>
              <a:ext uri="{FF2B5EF4-FFF2-40B4-BE49-F238E27FC236}">
                <a16:creationId xmlns:a16="http://schemas.microsoft.com/office/drawing/2014/main" id="{0484C37E-B785-AA6F-3B7D-82AE72CB5154}"/>
              </a:ext>
            </a:extLst>
          </p:cNvPr>
          <p:cNvSpPr txBox="1"/>
          <p:nvPr/>
        </p:nvSpPr>
        <p:spPr>
          <a:xfrm>
            <a:off x="427743" y="675328"/>
            <a:ext cx="8288516" cy="501542"/>
          </a:xfrm>
          <a:prstGeom prst="rect">
            <a:avLst/>
          </a:prstGeom>
          <a:noFill/>
        </p:spPr>
        <p:txBody>
          <a:bodyPr wrap="square" rtlCol="0">
            <a:noAutofit/>
          </a:bodyPr>
          <a:lstStyle/>
          <a:p>
            <a:pPr algn="ctr">
              <a:spcAft>
                <a:spcPts val="600"/>
              </a:spcAft>
            </a:pPr>
            <a:r>
              <a:rPr lang="en-GB" sz="2100" b="1" i="1" cap="all" dirty="0">
                <a:solidFill>
                  <a:srgbClr val="002060"/>
                </a:solidFill>
                <a:latin typeface="Calibri"/>
                <a:cs typeface="Calibri"/>
              </a:rPr>
              <a:t>tentative survey</a:t>
            </a:r>
          </a:p>
        </p:txBody>
      </p:sp>
      <p:sp>
        <p:nvSpPr>
          <p:cNvPr id="3" name="TextBox 2">
            <a:extLst>
              <a:ext uri="{FF2B5EF4-FFF2-40B4-BE49-F238E27FC236}">
                <a16:creationId xmlns:a16="http://schemas.microsoft.com/office/drawing/2014/main" id="{FB3CBD7B-45CC-711C-B16C-EE8FB50E3536}"/>
              </a:ext>
            </a:extLst>
          </p:cNvPr>
          <p:cNvSpPr txBox="1"/>
          <p:nvPr/>
        </p:nvSpPr>
        <p:spPr>
          <a:xfrm>
            <a:off x="283809" y="1157931"/>
            <a:ext cx="6874692" cy="646331"/>
          </a:xfrm>
          <a:prstGeom prst="rect">
            <a:avLst/>
          </a:prstGeom>
          <a:noFill/>
        </p:spPr>
        <p:txBody>
          <a:bodyPr wrap="square" rtlCol="0">
            <a:spAutoFit/>
          </a:bodyPr>
          <a:lstStyle/>
          <a:p>
            <a:pPr algn="just"/>
            <a:r>
              <a:rPr lang="en-US" sz="1800" b="1" i="0" u="none" strike="noStrike" baseline="0" dirty="0">
                <a:solidFill>
                  <a:srgbClr val="002060"/>
                </a:solidFill>
                <a:latin typeface="DejaVuSans"/>
              </a:rPr>
              <a:t>How would you rate the fact that both the Writing and the Speaking Coursework-Task 1 are related </a:t>
            </a:r>
            <a:r>
              <a:rPr lang="es-ES" sz="1800" b="1" i="0" u="none" strike="noStrike" baseline="0" dirty="0" err="1">
                <a:solidFill>
                  <a:srgbClr val="002060"/>
                </a:solidFill>
                <a:latin typeface="DejaVuSans"/>
              </a:rPr>
              <a:t>to</a:t>
            </a:r>
            <a:r>
              <a:rPr lang="es-ES" sz="1800" b="1" i="0" u="none" strike="noStrike" baseline="0" dirty="0">
                <a:solidFill>
                  <a:srgbClr val="002060"/>
                </a:solidFill>
                <a:latin typeface="DejaVuSans"/>
              </a:rPr>
              <a:t> </a:t>
            </a:r>
            <a:r>
              <a:rPr lang="es-ES" sz="1800" b="1" i="0" u="none" strike="noStrike" baseline="0" dirty="0" err="1">
                <a:solidFill>
                  <a:srgbClr val="002060"/>
                </a:solidFill>
                <a:latin typeface="DejaVuSans"/>
              </a:rPr>
              <a:t>each</a:t>
            </a:r>
            <a:r>
              <a:rPr lang="es-ES" sz="1800" b="1" i="0" u="none" strike="noStrike" baseline="0" dirty="0">
                <a:solidFill>
                  <a:srgbClr val="002060"/>
                </a:solidFill>
                <a:latin typeface="DejaVuSans"/>
              </a:rPr>
              <a:t> </a:t>
            </a:r>
            <a:r>
              <a:rPr lang="es-ES" sz="1800" b="1" i="0" u="none" strike="noStrike" baseline="0" dirty="0" err="1">
                <a:solidFill>
                  <a:srgbClr val="002060"/>
                </a:solidFill>
                <a:latin typeface="DejaVuSans"/>
              </a:rPr>
              <a:t>other</a:t>
            </a:r>
            <a:r>
              <a:rPr lang="es-ES" sz="1800" b="1" i="0" u="none" strike="noStrike" baseline="0" dirty="0">
                <a:solidFill>
                  <a:srgbClr val="002060"/>
                </a:solidFill>
                <a:latin typeface="DejaVuSans"/>
              </a:rPr>
              <a:t>?</a:t>
            </a:r>
            <a:endParaRPr lang="es-ES" sz="2000" b="1" i="1" dirty="0">
              <a:solidFill>
                <a:srgbClr val="002060"/>
              </a:solidFill>
              <a:latin typeface="+mj-lt"/>
            </a:endParaRPr>
          </a:p>
        </p:txBody>
      </p:sp>
      <p:sp>
        <p:nvSpPr>
          <p:cNvPr id="10" name="TextBox 9">
            <a:extLst>
              <a:ext uri="{FF2B5EF4-FFF2-40B4-BE49-F238E27FC236}">
                <a16:creationId xmlns:a16="http://schemas.microsoft.com/office/drawing/2014/main" id="{38A76BE8-13DA-8E9C-B871-A384172BAA90}"/>
              </a:ext>
            </a:extLst>
          </p:cNvPr>
          <p:cNvSpPr txBox="1"/>
          <p:nvPr/>
        </p:nvSpPr>
        <p:spPr>
          <a:xfrm>
            <a:off x="283807" y="1971591"/>
            <a:ext cx="6626659" cy="646331"/>
          </a:xfrm>
          <a:prstGeom prst="rect">
            <a:avLst/>
          </a:prstGeom>
          <a:noFill/>
        </p:spPr>
        <p:txBody>
          <a:bodyPr wrap="square" rtlCol="0">
            <a:spAutoFit/>
          </a:bodyPr>
          <a:lstStyle/>
          <a:p>
            <a:pPr algn="just"/>
            <a:r>
              <a:rPr lang="en-US" sz="1800" b="1" i="0" u="none" strike="noStrike" baseline="0" dirty="0">
                <a:solidFill>
                  <a:srgbClr val="002060"/>
                </a:solidFill>
                <a:latin typeface="DejaVuSans"/>
              </a:rPr>
              <a:t>How would you rate the process of preparing, writing, and giving feedback on the Writing </a:t>
            </a:r>
            <a:r>
              <a:rPr lang="es-ES" sz="1800" b="1" i="0" u="none" strike="noStrike" baseline="0" dirty="0" err="1">
                <a:solidFill>
                  <a:srgbClr val="002060"/>
                </a:solidFill>
                <a:latin typeface="DejaVuSans"/>
              </a:rPr>
              <a:t>Coursework</a:t>
            </a:r>
            <a:r>
              <a:rPr lang="es-ES" sz="1800" b="1" i="0" u="none" strike="noStrike" baseline="0" dirty="0">
                <a:solidFill>
                  <a:srgbClr val="002060"/>
                </a:solidFill>
                <a:latin typeface="DejaVuSans"/>
              </a:rPr>
              <a:t> </a:t>
            </a:r>
            <a:r>
              <a:rPr lang="es-ES" sz="1800" b="1" i="0" u="none" strike="noStrike" baseline="0" dirty="0" err="1">
                <a:solidFill>
                  <a:srgbClr val="002060"/>
                </a:solidFill>
                <a:latin typeface="DejaVuSans"/>
              </a:rPr>
              <a:t>throughout</a:t>
            </a:r>
            <a:r>
              <a:rPr lang="es-ES" sz="1800" b="1" i="0" u="none" strike="noStrike" baseline="0" dirty="0">
                <a:solidFill>
                  <a:srgbClr val="002060"/>
                </a:solidFill>
                <a:latin typeface="DejaVuSans"/>
              </a:rPr>
              <a:t> </a:t>
            </a:r>
            <a:r>
              <a:rPr lang="es-ES" sz="1800" b="1" i="0" u="none" strike="noStrike" baseline="0" dirty="0" err="1">
                <a:solidFill>
                  <a:srgbClr val="002060"/>
                </a:solidFill>
                <a:latin typeface="DejaVuSans"/>
              </a:rPr>
              <a:t>the</a:t>
            </a:r>
            <a:r>
              <a:rPr lang="es-ES" sz="1800" b="1" i="0" u="none" strike="noStrike" baseline="0" dirty="0">
                <a:solidFill>
                  <a:srgbClr val="002060"/>
                </a:solidFill>
                <a:latin typeface="DejaVuSans"/>
              </a:rPr>
              <a:t> </a:t>
            </a:r>
            <a:r>
              <a:rPr lang="es-ES" sz="1800" b="1" i="0" u="none" strike="noStrike" baseline="0" dirty="0" err="1">
                <a:solidFill>
                  <a:srgbClr val="002060"/>
                </a:solidFill>
                <a:latin typeface="DejaVuSans"/>
              </a:rPr>
              <a:t>semester</a:t>
            </a:r>
            <a:r>
              <a:rPr lang="es-ES" sz="1800" b="1" i="0" u="none" strike="noStrike" baseline="0" dirty="0">
                <a:solidFill>
                  <a:srgbClr val="002060"/>
                </a:solidFill>
                <a:latin typeface="DejaVuSans"/>
              </a:rPr>
              <a:t>?</a:t>
            </a:r>
            <a:endParaRPr lang="es-ES" sz="2000" b="1" i="1" dirty="0">
              <a:solidFill>
                <a:srgbClr val="002060"/>
              </a:solidFill>
              <a:latin typeface="+mj-lt"/>
            </a:endParaRPr>
          </a:p>
        </p:txBody>
      </p:sp>
      <p:sp>
        <p:nvSpPr>
          <p:cNvPr id="11" name="TextBox 10">
            <a:extLst>
              <a:ext uri="{FF2B5EF4-FFF2-40B4-BE49-F238E27FC236}">
                <a16:creationId xmlns:a16="http://schemas.microsoft.com/office/drawing/2014/main" id="{F4C96187-36EE-F829-1234-EFB6E76E38E3}"/>
              </a:ext>
            </a:extLst>
          </p:cNvPr>
          <p:cNvSpPr txBox="1"/>
          <p:nvPr/>
        </p:nvSpPr>
        <p:spPr>
          <a:xfrm>
            <a:off x="283807" y="2837776"/>
            <a:ext cx="6930417" cy="1200329"/>
          </a:xfrm>
          <a:prstGeom prst="rect">
            <a:avLst/>
          </a:prstGeom>
          <a:noFill/>
        </p:spPr>
        <p:txBody>
          <a:bodyPr wrap="square" rtlCol="0">
            <a:spAutoFit/>
          </a:bodyPr>
          <a:lstStyle/>
          <a:p>
            <a:pPr algn="just"/>
            <a:r>
              <a:rPr lang="en-US" sz="1800" b="1" i="0" u="none" strike="noStrike" baseline="0" dirty="0">
                <a:solidFill>
                  <a:srgbClr val="002060"/>
                </a:solidFill>
                <a:latin typeface="DejaVuSans"/>
              </a:rPr>
              <a:t>Regarding motivation and engagement, how would you rate the topic on which the podcast activity is framed? (The presentation of Feng Shui, the city of Suzhou, and traditional Chinese medicine for Spanish speakers living in China)</a:t>
            </a:r>
            <a:endParaRPr lang="es-ES" sz="2000" b="1" i="1" dirty="0">
              <a:solidFill>
                <a:srgbClr val="002060"/>
              </a:solidFill>
              <a:latin typeface="+mj-lt"/>
            </a:endParaRPr>
          </a:p>
        </p:txBody>
      </p:sp>
      <p:sp>
        <p:nvSpPr>
          <p:cNvPr id="12" name="TextBox 11">
            <a:extLst>
              <a:ext uri="{FF2B5EF4-FFF2-40B4-BE49-F238E27FC236}">
                <a16:creationId xmlns:a16="http://schemas.microsoft.com/office/drawing/2014/main" id="{9766F68F-4A69-A15E-F4A1-0B1DF4147F4B}"/>
              </a:ext>
            </a:extLst>
          </p:cNvPr>
          <p:cNvSpPr txBox="1"/>
          <p:nvPr/>
        </p:nvSpPr>
        <p:spPr>
          <a:xfrm>
            <a:off x="283807" y="4118332"/>
            <a:ext cx="6874692" cy="646331"/>
          </a:xfrm>
          <a:prstGeom prst="rect">
            <a:avLst/>
          </a:prstGeom>
          <a:noFill/>
        </p:spPr>
        <p:txBody>
          <a:bodyPr wrap="square" rtlCol="0">
            <a:spAutoFit/>
          </a:bodyPr>
          <a:lstStyle/>
          <a:p>
            <a:pPr algn="just"/>
            <a:r>
              <a:rPr lang="en-US" sz="1800" b="1" i="0" u="none" strike="noStrike" baseline="0" dirty="0">
                <a:solidFill>
                  <a:srgbClr val="002060"/>
                </a:solidFill>
                <a:latin typeface="DejaVuSans"/>
              </a:rPr>
              <a:t>How useful do you think the Podcast Assessment has been for your Spanish language learning?</a:t>
            </a:r>
            <a:endParaRPr lang="es-ES" sz="2000" b="1" i="1" dirty="0">
              <a:solidFill>
                <a:srgbClr val="002060"/>
              </a:solidFill>
              <a:latin typeface="+mj-lt"/>
            </a:endParaRPr>
          </a:p>
        </p:txBody>
      </p:sp>
      <p:grpSp>
        <p:nvGrpSpPr>
          <p:cNvPr id="18" name="Group 17">
            <a:extLst>
              <a:ext uri="{FF2B5EF4-FFF2-40B4-BE49-F238E27FC236}">
                <a16:creationId xmlns:a16="http://schemas.microsoft.com/office/drawing/2014/main" id="{DE0A2925-76CF-7FE0-AE57-B661FCD24F26}"/>
              </a:ext>
            </a:extLst>
          </p:cNvPr>
          <p:cNvGrpSpPr/>
          <p:nvPr/>
        </p:nvGrpSpPr>
        <p:grpSpPr>
          <a:xfrm>
            <a:off x="7214224" y="416071"/>
            <a:ext cx="1189632" cy="1189632"/>
            <a:chOff x="7332131" y="694776"/>
            <a:chExt cx="1189632" cy="1189632"/>
          </a:xfrm>
        </p:grpSpPr>
        <p:sp>
          <p:nvSpPr>
            <p:cNvPr id="13" name="Oval 12">
              <a:extLst>
                <a:ext uri="{FF2B5EF4-FFF2-40B4-BE49-F238E27FC236}">
                  <a16:creationId xmlns:a16="http://schemas.microsoft.com/office/drawing/2014/main" id="{47D93257-3F87-4894-FE42-96E2DEACABB7}"/>
                </a:ext>
              </a:extLst>
            </p:cNvPr>
            <p:cNvSpPr/>
            <p:nvPr/>
          </p:nvSpPr>
          <p:spPr>
            <a:xfrm>
              <a:off x="7332131" y="694776"/>
              <a:ext cx="1189632" cy="1189632"/>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TextBox 13">
              <a:extLst>
                <a:ext uri="{FF2B5EF4-FFF2-40B4-BE49-F238E27FC236}">
                  <a16:creationId xmlns:a16="http://schemas.microsoft.com/office/drawing/2014/main" id="{C0FA994A-B9C4-A918-CD27-02D7BE406959}"/>
                </a:ext>
              </a:extLst>
            </p:cNvPr>
            <p:cNvSpPr txBox="1"/>
            <p:nvPr/>
          </p:nvSpPr>
          <p:spPr>
            <a:xfrm>
              <a:off x="7509932" y="869648"/>
              <a:ext cx="838200" cy="923330"/>
            </a:xfrm>
            <a:prstGeom prst="rect">
              <a:avLst/>
            </a:prstGeom>
            <a:noFill/>
          </p:spPr>
          <p:txBody>
            <a:bodyPr wrap="square" rtlCol="0">
              <a:spAutoFit/>
            </a:bodyPr>
            <a:lstStyle/>
            <a:p>
              <a:pPr algn="ctr"/>
              <a:r>
                <a:rPr lang="en-US" sz="1800" b="1" dirty="0">
                  <a:solidFill>
                    <a:schemeClr val="bg1"/>
                  </a:solidFill>
                  <a:effectLst/>
                  <a:latin typeface="Calibri" panose="020F0502020204030204" pitchFamily="34" charset="0"/>
                  <a:ea typeface="DengXian" panose="02010600030101010101" pitchFamily="2" charset="-122"/>
                  <a:cs typeface="Times New Roman" panose="02020603050405020304" pitchFamily="18" charset="0"/>
                </a:rPr>
                <a:t>91.7% or 44/48</a:t>
              </a:r>
              <a:endParaRPr lang="es-ES" b="1" dirty="0">
                <a:solidFill>
                  <a:schemeClr val="bg1"/>
                </a:solidFill>
              </a:endParaRPr>
            </a:p>
          </p:txBody>
        </p:sp>
      </p:grpSp>
      <p:grpSp>
        <p:nvGrpSpPr>
          <p:cNvPr id="17" name="Group 16">
            <a:extLst>
              <a:ext uri="{FF2B5EF4-FFF2-40B4-BE49-F238E27FC236}">
                <a16:creationId xmlns:a16="http://schemas.microsoft.com/office/drawing/2014/main" id="{1B061C96-D461-E95A-EA91-D9C029624B8F}"/>
              </a:ext>
            </a:extLst>
          </p:cNvPr>
          <p:cNvGrpSpPr/>
          <p:nvPr/>
        </p:nvGrpSpPr>
        <p:grpSpPr>
          <a:xfrm>
            <a:off x="7893274" y="1540422"/>
            <a:ext cx="1189632" cy="1189632"/>
            <a:chOff x="5636584" y="1637676"/>
            <a:chExt cx="1189632" cy="1189632"/>
          </a:xfrm>
        </p:grpSpPr>
        <p:sp>
          <p:nvSpPr>
            <p:cNvPr id="15" name="Oval 14">
              <a:extLst>
                <a:ext uri="{FF2B5EF4-FFF2-40B4-BE49-F238E27FC236}">
                  <a16:creationId xmlns:a16="http://schemas.microsoft.com/office/drawing/2014/main" id="{C5766164-1F54-DAE2-358B-34CABCFC65BA}"/>
                </a:ext>
              </a:extLst>
            </p:cNvPr>
            <p:cNvSpPr/>
            <p:nvPr/>
          </p:nvSpPr>
          <p:spPr>
            <a:xfrm>
              <a:off x="5636584" y="1637676"/>
              <a:ext cx="1189632" cy="1189632"/>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TextBox 15">
              <a:extLst>
                <a:ext uri="{FF2B5EF4-FFF2-40B4-BE49-F238E27FC236}">
                  <a16:creationId xmlns:a16="http://schemas.microsoft.com/office/drawing/2014/main" id="{AD5DC762-6375-1326-469A-98E90AF2EF52}"/>
                </a:ext>
              </a:extLst>
            </p:cNvPr>
            <p:cNvSpPr txBox="1"/>
            <p:nvPr/>
          </p:nvSpPr>
          <p:spPr>
            <a:xfrm>
              <a:off x="5814385" y="1812548"/>
              <a:ext cx="838200" cy="923330"/>
            </a:xfrm>
            <a:prstGeom prst="rect">
              <a:avLst/>
            </a:prstGeom>
            <a:noFill/>
          </p:spPr>
          <p:txBody>
            <a:bodyPr wrap="square" rtlCol="0">
              <a:spAutoFit/>
            </a:bodyPr>
            <a:lstStyle/>
            <a:p>
              <a:pPr algn="ctr"/>
              <a:r>
                <a:rPr lang="en-US" sz="1800" b="1" dirty="0">
                  <a:solidFill>
                    <a:schemeClr val="bg1"/>
                  </a:solidFill>
                  <a:effectLst/>
                  <a:latin typeface="Calibri" panose="020F0502020204030204" pitchFamily="34" charset="0"/>
                  <a:ea typeface="DengXian" panose="02010600030101010101" pitchFamily="2" charset="-122"/>
                  <a:cs typeface="Times New Roman" panose="02020603050405020304" pitchFamily="18" charset="0"/>
                </a:rPr>
                <a:t>91.7% or 44/48</a:t>
              </a:r>
              <a:endParaRPr lang="es-ES" b="1" dirty="0">
                <a:solidFill>
                  <a:schemeClr val="bg1"/>
                </a:solidFill>
              </a:endParaRPr>
            </a:p>
          </p:txBody>
        </p:sp>
      </p:grpSp>
      <p:grpSp>
        <p:nvGrpSpPr>
          <p:cNvPr id="19" name="Group 18">
            <a:extLst>
              <a:ext uri="{FF2B5EF4-FFF2-40B4-BE49-F238E27FC236}">
                <a16:creationId xmlns:a16="http://schemas.microsoft.com/office/drawing/2014/main" id="{83552CC1-0822-2C86-890F-2E859A056C57}"/>
              </a:ext>
            </a:extLst>
          </p:cNvPr>
          <p:cNvGrpSpPr/>
          <p:nvPr/>
        </p:nvGrpSpPr>
        <p:grpSpPr>
          <a:xfrm>
            <a:off x="7158501" y="2671793"/>
            <a:ext cx="1189632" cy="1189632"/>
            <a:chOff x="5636584" y="1637676"/>
            <a:chExt cx="1189632" cy="1189632"/>
          </a:xfrm>
        </p:grpSpPr>
        <p:sp>
          <p:nvSpPr>
            <p:cNvPr id="20" name="Oval 19">
              <a:extLst>
                <a:ext uri="{FF2B5EF4-FFF2-40B4-BE49-F238E27FC236}">
                  <a16:creationId xmlns:a16="http://schemas.microsoft.com/office/drawing/2014/main" id="{C5C72331-4A75-83CE-7DF5-26C706DEBBAB}"/>
                </a:ext>
              </a:extLst>
            </p:cNvPr>
            <p:cNvSpPr/>
            <p:nvPr/>
          </p:nvSpPr>
          <p:spPr>
            <a:xfrm>
              <a:off x="5636584" y="1637676"/>
              <a:ext cx="1189632" cy="1189632"/>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TextBox 20">
              <a:extLst>
                <a:ext uri="{FF2B5EF4-FFF2-40B4-BE49-F238E27FC236}">
                  <a16:creationId xmlns:a16="http://schemas.microsoft.com/office/drawing/2014/main" id="{1BD82A50-5F3F-709C-EACD-8BECAE7E584F}"/>
                </a:ext>
              </a:extLst>
            </p:cNvPr>
            <p:cNvSpPr txBox="1"/>
            <p:nvPr/>
          </p:nvSpPr>
          <p:spPr>
            <a:xfrm>
              <a:off x="5814385" y="1812548"/>
              <a:ext cx="838200" cy="923330"/>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DengXian" panose="02010600030101010101" pitchFamily="2" charset="-122"/>
                  <a:cs typeface="Times New Roman" panose="02020603050405020304" pitchFamily="18" charset="0"/>
                </a:rPr>
                <a:t>85</a:t>
              </a:r>
              <a:r>
                <a:rPr lang="en-US" sz="1800" b="1" dirty="0">
                  <a:solidFill>
                    <a:schemeClr val="bg1"/>
                  </a:solidFill>
                  <a:effectLst/>
                  <a:latin typeface="Calibri" panose="020F0502020204030204" pitchFamily="34" charset="0"/>
                  <a:ea typeface="DengXian" panose="02010600030101010101" pitchFamily="2" charset="-122"/>
                  <a:cs typeface="Times New Roman" panose="02020603050405020304" pitchFamily="18" charset="0"/>
                </a:rPr>
                <a:t>.5% or 41/48</a:t>
              </a:r>
              <a:endParaRPr lang="es-ES" b="1" dirty="0">
                <a:solidFill>
                  <a:schemeClr val="bg1"/>
                </a:solidFill>
              </a:endParaRPr>
            </a:p>
          </p:txBody>
        </p:sp>
      </p:grpSp>
      <p:grpSp>
        <p:nvGrpSpPr>
          <p:cNvPr id="22" name="Group 21">
            <a:extLst>
              <a:ext uri="{FF2B5EF4-FFF2-40B4-BE49-F238E27FC236}">
                <a16:creationId xmlns:a16="http://schemas.microsoft.com/office/drawing/2014/main" id="{3E6B6ABA-D129-5D6D-8289-9A1D63847067}"/>
              </a:ext>
            </a:extLst>
          </p:cNvPr>
          <p:cNvGrpSpPr/>
          <p:nvPr/>
        </p:nvGrpSpPr>
        <p:grpSpPr>
          <a:xfrm>
            <a:off x="7875395" y="3754369"/>
            <a:ext cx="1189632" cy="1189632"/>
            <a:chOff x="5636584" y="1637676"/>
            <a:chExt cx="1189632" cy="1189632"/>
          </a:xfrm>
        </p:grpSpPr>
        <p:sp>
          <p:nvSpPr>
            <p:cNvPr id="23" name="Oval 22">
              <a:extLst>
                <a:ext uri="{FF2B5EF4-FFF2-40B4-BE49-F238E27FC236}">
                  <a16:creationId xmlns:a16="http://schemas.microsoft.com/office/drawing/2014/main" id="{AB22DA1A-6D0D-E717-2E7B-5AEC2E2ED46C}"/>
                </a:ext>
              </a:extLst>
            </p:cNvPr>
            <p:cNvSpPr/>
            <p:nvPr/>
          </p:nvSpPr>
          <p:spPr>
            <a:xfrm>
              <a:off x="5636584" y="1637676"/>
              <a:ext cx="1189632" cy="1189632"/>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TextBox 23">
              <a:extLst>
                <a:ext uri="{FF2B5EF4-FFF2-40B4-BE49-F238E27FC236}">
                  <a16:creationId xmlns:a16="http://schemas.microsoft.com/office/drawing/2014/main" id="{F2C5FE2B-AA69-B986-61B3-122CBB203728}"/>
                </a:ext>
              </a:extLst>
            </p:cNvPr>
            <p:cNvSpPr txBox="1"/>
            <p:nvPr/>
          </p:nvSpPr>
          <p:spPr>
            <a:xfrm>
              <a:off x="5814385" y="1812548"/>
              <a:ext cx="838200" cy="923330"/>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DengXian" panose="02010600030101010101" pitchFamily="2" charset="-122"/>
                  <a:cs typeface="Times New Roman" panose="02020603050405020304" pitchFamily="18" charset="0"/>
                </a:rPr>
                <a:t>83</a:t>
              </a:r>
              <a:r>
                <a:rPr lang="en-US" sz="1800" b="1" dirty="0">
                  <a:solidFill>
                    <a:schemeClr val="bg1"/>
                  </a:solidFill>
                  <a:effectLst/>
                  <a:latin typeface="Calibri" panose="020F0502020204030204" pitchFamily="34" charset="0"/>
                  <a:ea typeface="DengXian" panose="02010600030101010101" pitchFamily="2" charset="-122"/>
                  <a:cs typeface="Times New Roman" panose="02020603050405020304" pitchFamily="18" charset="0"/>
                </a:rPr>
                <a:t>.3% or 40/48</a:t>
              </a:r>
              <a:endParaRPr lang="es-ES" b="1" dirty="0">
                <a:solidFill>
                  <a:schemeClr val="bg1"/>
                </a:solidFill>
              </a:endParaRPr>
            </a:p>
          </p:txBody>
        </p:sp>
      </p:grpSp>
    </p:spTree>
    <p:extLst>
      <p:ext uri="{BB962C8B-B14F-4D97-AF65-F5344CB8AC3E}">
        <p14:creationId xmlns:p14="http://schemas.microsoft.com/office/powerpoint/2010/main" val="165460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74C15-B6D5-32C5-1208-074735E25C2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C1CF14F-D458-5D64-FF7F-C72642E63A9B}"/>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BBE3D5FC-C4C9-FD8D-93DE-5EAA8DFA7109}"/>
              </a:ext>
            </a:extLst>
          </p:cNvPr>
          <p:cNvSpPr txBox="1">
            <a:spLocks/>
          </p:cNvSpPr>
          <p:nvPr/>
        </p:nvSpPr>
        <p:spPr>
          <a:xfrm>
            <a:off x="283808" y="196711"/>
            <a:ext cx="2730325"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Results</a:t>
            </a:r>
          </a:p>
        </p:txBody>
      </p:sp>
      <p:sp>
        <p:nvSpPr>
          <p:cNvPr id="8" name="TextBox 7">
            <a:extLst>
              <a:ext uri="{FF2B5EF4-FFF2-40B4-BE49-F238E27FC236}">
                <a16:creationId xmlns:a16="http://schemas.microsoft.com/office/drawing/2014/main" id="{E2B9D43B-D5DB-5A1B-ED6B-6669189D066C}"/>
              </a:ext>
            </a:extLst>
          </p:cNvPr>
          <p:cNvSpPr txBox="1"/>
          <p:nvPr/>
        </p:nvSpPr>
        <p:spPr>
          <a:xfrm>
            <a:off x="2267213" y="237325"/>
            <a:ext cx="2374724" cy="501542"/>
          </a:xfrm>
          <a:prstGeom prst="rect">
            <a:avLst/>
          </a:prstGeom>
          <a:noFill/>
        </p:spPr>
        <p:txBody>
          <a:bodyPr wrap="square" rtlCol="0">
            <a:noAutofit/>
          </a:bodyPr>
          <a:lstStyle/>
          <a:p>
            <a:pPr algn="ctr">
              <a:spcAft>
                <a:spcPts val="600"/>
              </a:spcAft>
            </a:pPr>
            <a:r>
              <a:rPr lang="en-GB" sz="2100" b="1" i="1" cap="all" dirty="0">
                <a:solidFill>
                  <a:srgbClr val="002060"/>
                </a:solidFill>
                <a:latin typeface="Calibri"/>
                <a:cs typeface="Calibri"/>
              </a:rPr>
              <a:t>tentative survey</a:t>
            </a:r>
          </a:p>
        </p:txBody>
      </p:sp>
      <p:sp>
        <p:nvSpPr>
          <p:cNvPr id="6" name="TextBox 5">
            <a:extLst>
              <a:ext uri="{FF2B5EF4-FFF2-40B4-BE49-F238E27FC236}">
                <a16:creationId xmlns:a16="http://schemas.microsoft.com/office/drawing/2014/main" id="{F8004C17-8C21-D1B9-CE9F-273D9DEA0AE9}"/>
              </a:ext>
            </a:extLst>
          </p:cNvPr>
          <p:cNvSpPr txBox="1"/>
          <p:nvPr/>
        </p:nvSpPr>
        <p:spPr>
          <a:xfrm>
            <a:off x="283809" y="1826799"/>
            <a:ext cx="3932591" cy="584775"/>
          </a:xfrm>
          <a:prstGeom prst="rect">
            <a:avLst/>
          </a:prstGeom>
          <a:noFill/>
        </p:spPr>
        <p:txBody>
          <a:bodyPr wrap="square" rtlCol="0">
            <a:spAutoFit/>
          </a:bodyPr>
          <a:lstStyle/>
          <a:p>
            <a:pPr algn="just"/>
            <a:r>
              <a:rPr lang="en-US" sz="1600" b="1" i="1" dirty="0">
                <a:solidFill>
                  <a:srgbClr val="002060"/>
                </a:solidFill>
              </a:rPr>
              <a:t>…the Podcast Assessment has been very </a:t>
            </a:r>
            <a:r>
              <a:rPr lang="en-US" sz="1600" b="1" i="1" dirty="0">
                <a:solidFill>
                  <a:srgbClr val="CE57C1"/>
                </a:solidFill>
              </a:rPr>
              <a:t>special and interesting</a:t>
            </a:r>
            <a:r>
              <a:rPr lang="en-US" sz="1600" b="1" i="1" dirty="0">
                <a:solidFill>
                  <a:srgbClr val="002060"/>
                </a:solidFill>
              </a:rPr>
              <a:t>.</a:t>
            </a:r>
            <a:endParaRPr lang="es-ES" sz="1600" b="1" i="1" dirty="0">
              <a:solidFill>
                <a:srgbClr val="002060"/>
              </a:solidFill>
              <a:latin typeface="+mj-lt"/>
            </a:endParaRPr>
          </a:p>
        </p:txBody>
      </p:sp>
      <p:sp>
        <p:nvSpPr>
          <p:cNvPr id="7" name="TextBox 6">
            <a:extLst>
              <a:ext uri="{FF2B5EF4-FFF2-40B4-BE49-F238E27FC236}">
                <a16:creationId xmlns:a16="http://schemas.microsoft.com/office/drawing/2014/main" id="{5AA2DAB7-8893-C77F-22B8-76EA8AD5C734}"/>
              </a:ext>
            </a:extLst>
          </p:cNvPr>
          <p:cNvSpPr txBox="1"/>
          <p:nvPr/>
        </p:nvSpPr>
        <p:spPr>
          <a:xfrm>
            <a:off x="283810" y="2715232"/>
            <a:ext cx="3847924" cy="584775"/>
          </a:xfrm>
          <a:prstGeom prst="rect">
            <a:avLst/>
          </a:prstGeom>
          <a:noFill/>
        </p:spPr>
        <p:txBody>
          <a:bodyPr wrap="square" rtlCol="0">
            <a:spAutoFit/>
          </a:bodyPr>
          <a:lstStyle/>
          <a:p>
            <a:pPr algn="just"/>
            <a:r>
              <a:rPr lang="en-US" sz="1600" b="1" i="1" dirty="0">
                <a:solidFill>
                  <a:srgbClr val="002060"/>
                </a:solidFill>
              </a:rPr>
              <a:t>…the Podcast Assessment has been </a:t>
            </a:r>
            <a:r>
              <a:rPr lang="en-US" sz="1600" b="1" i="1" dirty="0">
                <a:solidFill>
                  <a:srgbClr val="CE57C1"/>
                </a:solidFill>
              </a:rPr>
              <a:t>creativity</a:t>
            </a:r>
            <a:r>
              <a:rPr lang="en-US" sz="1600" b="1" i="1" dirty="0">
                <a:solidFill>
                  <a:srgbClr val="002060"/>
                </a:solidFill>
              </a:rPr>
              <a:t>.</a:t>
            </a:r>
            <a:endParaRPr lang="es-ES" sz="1600" b="1" i="1" dirty="0">
              <a:solidFill>
                <a:srgbClr val="002060"/>
              </a:solidFill>
              <a:latin typeface="+mj-lt"/>
            </a:endParaRPr>
          </a:p>
        </p:txBody>
      </p:sp>
      <p:sp>
        <p:nvSpPr>
          <p:cNvPr id="9" name="TextBox 8">
            <a:extLst>
              <a:ext uri="{FF2B5EF4-FFF2-40B4-BE49-F238E27FC236}">
                <a16:creationId xmlns:a16="http://schemas.microsoft.com/office/drawing/2014/main" id="{9761C3B4-EBD0-E747-B5C1-8E402C5412F7}"/>
              </a:ext>
            </a:extLst>
          </p:cNvPr>
          <p:cNvSpPr txBox="1"/>
          <p:nvPr/>
        </p:nvSpPr>
        <p:spPr>
          <a:xfrm>
            <a:off x="283809" y="3497536"/>
            <a:ext cx="3932591" cy="1077218"/>
          </a:xfrm>
          <a:prstGeom prst="rect">
            <a:avLst/>
          </a:prstGeom>
          <a:noFill/>
        </p:spPr>
        <p:txBody>
          <a:bodyPr wrap="square" rtlCol="0">
            <a:spAutoFit/>
          </a:bodyPr>
          <a:lstStyle/>
          <a:p>
            <a:pPr algn="just"/>
            <a:r>
              <a:rPr lang="en-US" sz="1600" b="1" i="1" dirty="0">
                <a:solidFill>
                  <a:srgbClr val="002060"/>
                </a:solidFill>
              </a:rPr>
              <a:t>…The podcast assessment has been </a:t>
            </a:r>
            <a:r>
              <a:rPr lang="en-US" sz="1600" b="1" i="1" dirty="0">
                <a:solidFill>
                  <a:srgbClr val="CE57C1"/>
                </a:solidFill>
              </a:rPr>
              <a:t>improved my speaking skill </a:t>
            </a:r>
            <a:r>
              <a:rPr lang="en-US" sz="1600" b="1" i="1" dirty="0">
                <a:solidFill>
                  <a:srgbClr val="002060"/>
                </a:solidFill>
              </a:rPr>
              <a:t>better</a:t>
            </a:r>
          </a:p>
          <a:p>
            <a:pPr algn="just"/>
            <a:r>
              <a:rPr lang="en-US" sz="1600" b="1" i="1" dirty="0">
                <a:solidFill>
                  <a:srgbClr val="002060"/>
                </a:solidFill>
              </a:rPr>
              <a:t>compared to other speaking assessment that I have done in the past.</a:t>
            </a:r>
            <a:endParaRPr lang="es-ES" sz="1600" b="1" i="1" dirty="0">
              <a:solidFill>
                <a:srgbClr val="002060"/>
              </a:solidFill>
              <a:latin typeface="+mj-lt"/>
            </a:endParaRPr>
          </a:p>
        </p:txBody>
      </p:sp>
      <p:sp>
        <p:nvSpPr>
          <p:cNvPr id="25" name="TextBox 24">
            <a:extLst>
              <a:ext uri="{FF2B5EF4-FFF2-40B4-BE49-F238E27FC236}">
                <a16:creationId xmlns:a16="http://schemas.microsoft.com/office/drawing/2014/main" id="{1237AB71-C360-0589-ACC7-9E5D3722F928}"/>
              </a:ext>
            </a:extLst>
          </p:cNvPr>
          <p:cNvSpPr txBox="1"/>
          <p:nvPr/>
        </p:nvSpPr>
        <p:spPr>
          <a:xfrm>
            <a:off x="266875" y="725423"/>
            <a:ext cx="8716259" cy="646331"/>
          </a:xfrm>
          <a:prstGeom prst="rect">
            <a:avLst/>
          </a:prstGeom>
          <a:noFill/>
        </p:spPr>
        <p:txBody>
          <a:bodyPr wrap="square" rtlCol="0">
            <a:spAutoFit/>
          </a:bodyPr>
          <a:lstStyle/>
          <a:p>
            <a:r>
              <a:rPr lang="en-US" b="1" dirty="0">
                <a:solidFill>
                  <a:srgbClr val="002060"/>
                </a:solidFill>
              </a:rPr>
              <a:t>Complete the sentence with your own words: “Compared to other Speaking Assessments that I have done in the past, the Podcast Assessment has been…”</a:t>
            </a:r>
            <a:endParaRPr lang="es-ES" sz="1600" b="1" i="1" dirty="0">
              <a:solidFill>
                <a:srgbClr val="002060"/>
              </a:solidFill>
              <a:latin typeface="+mj-lt"/>
            </a:endParaRPr>
          </a:p>
        </p:txBody>
      </p:sp>
      <p:pic>
        <p:nvPicPr>
          <p:cNvPr id="27" name="Picture 26">
            <a:extLst>
              <a:ext uri="{FF2B5EF4-FFF2-40B4-BE49-F238E27FC236}">
                <a16:creationId xmlns:a16="http://schemas.microsoft.com/office/drawing/2014/main" id="{565F57A8-2E06-9857-C493-82280142487C}"/>
              </a:ext>
            </a:extLst>
          </p:cNvPr>
          <p:cNvPicPr>
            <a:picLocks noChangeAspect="1"/>
          </p:cNvPicPr>
          <p:nvPr/>
        </p:nvPicPr>
        <p:blipFill>
          <a:blip r:embed="rId3"/>
          <a:stretch>
            <a:fillRect/>
          </a:stretch>
        </p:blipFill>
        <p:spPr>
          <a:xfrm>
            <a:off x="4762325" y="1422556"/>
            <a:ext cx="4114800" cy="3584448"/>
          </a:xfrm>
          <a:prstGeom prst="rect">
            <a:avLst/>
          </a:prstGeom>
        </p:spPr>
      </p:pic>
      <p:sp>
        <p:nvSpPr>
          <p:cNvPr id="28" name="Rectangle 27">
            <a:extLst>
              <a:ext uri="{FF2B5EF4-FFF2-40B4-BE49-F238E27FC236}">
                <a16:creationId xmlns:a16="http://schemas.microsoft.com/office/drawing/2014/main" id="{DBF0C9F0-4685-19E9-F45D-2DE7B1F32818}"/>
              </a:ext>
            </a:extLst>
          </p:cNvPr>
          <p:cNvSpPr/>
          <p:nvPr/>
        </p:nvSpPr>
        <p:spPr>
          <a:xfrm>
            <a:off x="5884333" y="4292601"/>
            <a:ext cx="2687991" cy="455159"/>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492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0C846-21AC-F4B9-CB12-2FA7F4E96D6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817380E-FF4D-ED0C-30E3-D88F8EFA50CC}"/>
              </a:ext>
            </a:extLst>
          </p:cNvPr>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3E4AC51-0769-9E65-06CE-7CE20DF298CC}"/>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Challenges for the future</a:t>
            </a:r>
          </a:p>
        </p:txBody>
      </p:sp>
      <p:sp>
        <p:nvSpPr>
          <p:cNvPr id="10" name="TextBox 9">
            <a:extLst>
              <a:ext uri="{FF2B5EF4-FFF2-40B4-BE49-F238E27FC236}">
                <a16:creationId xmlns:a16="http://schemas.microsoft.com/office/drawing/2014/main" id="{E88563E7-21CB-5C9F-9625-72C8516EE77B}"/>
              </a:ext>
            </a:extLst>
          </p:cNvPr>
          <p:cNvSpPr txBox="1"/>
          <p:nvPr/>
        </p:nvSpPr>
        <p:spPr>
          <a:xfrm>
            <a:off x="461488" y="3672009"/>
            <a:ext cx="8237957" cy="400110"/>
          </a:xfrm>
          <a:prstGeom prst="rect">
            <a:avLst/>
          </a:prstGeom>
          <a:noFill/>
        </p:spPr>
        <p:txBody>
          <a:bodyPr wrap="square" rtlCol="0">
            <a:spAutoFit/>
          </a:bodyPr>
          <a:lstStyle/>
          <a:p>
            <a:pPr algn="ctr"/>
            <a:r>
              <a:rPr lang="en-US" sz="2000" b="1" dirty="0">
                <a:solidFill>
                  <a:srgbClr val="002060"/>
                </a:solidFill>
                <a:latin typeface="+mj-lt"/>
              </a:rPr>
              <a:t>How to integrate Artificial Intelligence</a:t>
            </a:r>
            <a:endParaRPr lang="es-ES" sz="2000" b="1" dirty="0">
              <a:solidFill>
                <a:srgbClr val="002060"/>
              </a:solidFill>
              <a:latin typeface="+mj-lt"/>
            </a:endParaRPr>
          </a:p>
        </p:txBody>
      </p:sp>
      <p:sp>
        <p:nvSpPr>
          <p:cNvPr id="11" name="TextBox 10">
            <a:extLst>
              <a:ext uri="{FF2B5EF4-FFF2-40B4-BE49-F238E27FC236}">
                <a16:creationId xmlns:a16="http://schemas.microsoft.com/office/drawing/2014/main" id="{43FE365C-9F7A-F9AC-E74D-B4F427019D0D}"/>
              </a:ext>
            </a:extLst>
          </p:cNvPr>
          <p:cNvSpPr txBox="1"/>
          <p:nvPr/>
        </p:nvSpPr>
        <p:spPr>
          <a:xfrm>
            <a:off x="309087" y="1656408"/>
            <a:ext cx="8237957" cy="400110"/>
          </a:xfrm>
          <a:prstGeom prst="rect">
            <a:avLst/>
          </a:prstGeom>
          <a:noFill/>
        </p:spPr>
        <p:txBody>
          <a:bodyPr wrap="square" rtlCol="0">
            <a:spAutoFit/>
          </a:bodyPr>
          <a:lstStyle/>
          <a:p>
            <a:pPr algn="ctr"/>
            <a:r>
              <a:rPr lang="es-ES" sz="2000" b="1" dirty="0">
                <a:solidFill>
                  <a:srgbClr val="002060"/>
                </a:solidFill>
                <a:latin typeface="+mj-lt"/>
              </a:rPr>
              <a:t>Cross-</a:t>
            </a:r>
            <a:r>
              <a:rPr lang="es-ES" sz="2000" b="1" dirty="0" err="1">
                <a:solidFill>
                  <a:srgbClr val="002060"/>
                </a:solidFill>
                <a:latin typeface="+mj-lt"/>
              </a:rPr>
              <a:t>linguistic</a:t>
            </a:r>
            <a:r>
              <a:rPr lang="es-ES" sz="2000" b="1" dirty="0">
                <a:solidFill>
                  <a:srgbClr val="002060"/>
                </a:solidFill>
                <a:latin typeface="+mj-lt"/>
              </a:rPr>
              <a:t> </a:t>
            </a:r>
            <a:r>
              <a:rPr lang="es-ES" sz="2000" b="1" dirty="0" err="1">
                <a:solidFill>
                  <a:srgbClr val="002060"/>
                </a:solidFill>
                <a:latin typeface="+mj-lt"/>
              </a:rPr>
              <a:t>mediation</a:t>
            </a:r>
            <a:endParaRPr lang="es-ES" sz="2000" b="1" dirty="0">
              <a:solidFill>
                <a:srgbClr val="002060"/>
              </a:solidFill>
              <a:latin typeface="+mj-lt"/>
            </a:endParaRPr>
          </a:p>
        </p:txBody>
      </p:sp>
      <p:grpSp>
        <p:nvGrpSpPr>
          <p:cNvPr id="9" name="Group 8">
            <a:extLst>
              <a:ext uri="{FF2B5EF4-FFF2-40B4-BE49-F238E27FC236}">
                <a16:creationId xmlns:a16="http://schemas.microsoft.com/office/drawing/2014/main" id="{ECFE83FD-DAA2-5322-5707-72F2AC9D6968}"/>
              </a:ext>
            </a:extLst>
          </p:cNvPr>
          <p:cNvGrpSpPr/>
          <p:nvPr/>
        </p:nvGrpSpPr>
        <p:grpSpPr>
          <a:xfrm>
            <a:off x="6819826" y="3138357"/>
            <a:ext cx="1367431" cy="1367431"/>
            <a:chOff x="6737314" y="1415106"/>
            <a:chExt cx="1367431" cy="1367431"/>
          </a:xfrm>
        </p:grpSpPr>
        <p:sp>
          <p:nvSpPr>
            <p:cNvPr id="6" name="Oval 5">
              <a:extLst>
                <a:ext uri="{FF2B5EF4-FFF2-40B4-BE49-F238E27FC236}">
                  <a16:creationId xmlns:a16="http://schemas.microsoft.com/office/drawing/2014/main" id="{8D502427-5888-F915-6128-630D8C567B9F}"/>
                </a:ext>
              </a:extLst>
            </p:cNvPr>
            <p:cNvSpPr/>
            <p:nvPr/>
          </p:nvSpPr>
          <p:spPr>
            <a:xfrm>
              <a:off x="6737314" y="1415106"/>
              <a:ext cx="1367431" cy="1367431"/>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TextBox 6">
              <a:extLst>
                <a:ext uri="{FF2B5EF4-FFF2-40B4-BE49-F238E27FC236}">
                  <a16:creationId xmlns:a16="http://schemas.microsoft.com/office/drawing/2014/main" id="{FA792D59-1E36-51B0-84BD-7D767F79A159}"/>
                </a:ext>
              </a:extLst>
            </p:cNvPr>
            <p:cNvSpPr txBox="1"/>
            <p:nvPr/>
          </p:nvSpPr>
          <p:spPr>
            <a:xfrm>
              <a:off x="6826213" y="1914155"/>
              <a:ext cx="1189631" cy="369332"/>
            </a:xfrm>
            <a:prstGeom prst="rect">
              <a:avLst/>
            </a:prstGeom>
            <a:noFill/>
          </p:spPr>
          <p:txBody>
            <a:bodyPr wrap="square" rtlCol="0">
              <a:spAutoFit/>
            </a:bodyPr>
            <a:lstStyle/>
            <a:p>
              <a:pPr algn="ctr"/>
              <a:r>
                <a:rPr lang="es-ES" b="1" dirty="0">
                  <a:solidFill>
                    <a:schemeClr val="bg1"/>
                  </a:solidFill>
                </a:rPr>
                <a:t>AY2024-25</a:t>
              </a:r>
            </a:p>
          </p:txBody>
        </p:sp>
      </p:grpSp>
      <p:grpSp>
        <p:nvGrpSpPr>
          <p:cNvPr id="28" name="Group 27">
            <a:extLst>
              <a:ext uri="{FF2B5EF4-FFF2-40B4-BE49-F238E27FC236}">
                <a16:creationId xmlns:a16="http://schemas.microsoft.com/office/drawing/2014/main" id="{A9A75D18-BC60-28FE-A700-A35353C4F9EA}"/>
              </a:ext>
            </a:extLst>
          </p:cNvPr>
          <p:cNvGrpSpPr/>
          <p:nvPr/>
        </p:nvGrpSpPr>
        <p:grpSpPr>
          <a:xfrm>
            <a:off x="6047210" y="786655"/>
            <a:ext cx="2051145" cy="2051145"/>
            <a:chOff x="6737314" y="1415106"/>
            <a:chExt cx="1367431" cy="1367431"/>
          </a:xfrm>
        </p:grpSpPr>
        <p:sp>
          <p:nvSpPr>
            <p:cNvPr id="29" name="Oval 28">
              <a:extLst>
                <a:ext uri="{FF2B5EF4-FFF2-40B4-BE49-F238E27FC236}">
                  <a16:creationId xmlns:a16="http://schemas.microsoft.com/office/drawing/2014/main" id="{23BAEEB1-DA21-F4C0-3F2D-A85345D8D241}"/>
                </a:ext>
              </a:extLst>
            </p:cNvPr>
            <p:cNvSpPr/>
            <p:nvPr/>
          </p:nvSpPr>
          <p:spPr>
            <a:xfrm>
              <a:off x="6737314" y="1415106"/>
              <a:ext cx="1367431" cy="1367431"/>
            </a:xfrm>
            <a:prstGeom prst="ellipse">
              <a:avLst/>
            </a:prstGeom>
            <a:solidFill>
              <a:srgbClr val="9E43A4"/>
            </a:solidFill>
            <a:ln w="38100">
              <a:solidFill>
                <a:srgbClr val="FFC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TextBox 29">
              <a:extLst>
                <a:ext uri="{FF2B5EF4-FFF2-40B4-BE49-F238E27FC236}">
                  <a16:creationId xmlns:a16="http://schemas.microsoft.com/office/drawing/2014/main" id="{1B716EB4-927C-1816-E00D-37B9DE3AFB00}"/>
                </a:ext>
              </a:extLst>
            </p:cNvPr>
            <p:cNvSpPr txBox="1"/>
            <p:nvPr/>
          </p:nvSpPr>
          <p:spPr>
            <a:xfrm>
              <a:off x="6826213" y="1914155"/>
              <a:ext cx="1189631" cy="430888"/>
            </a:xfrm>
            <a:prstGeom prst="rect">
              <a:avLst/>
            </a:prstGeom>
            <a:noFill/>
          </p:spPr>
          <p:txBody>
            <a:bodyPr wrap="square" rtlCol="0">
              <a:spAutoFit/>
            </a:bodyPr>
            <a:lstStyle/>
            <a:p>
              <a:pPr algn="ctr"/>
              <a:r>
                <a:rPr lang="es-ES" b="1" dirty="0">
                  <a:solidFill>
                    <a:schemeClr val="bg1"/>
                  </a:solidFill>
                </a:rPr>
                <a:t>AY2023-24</a:t>
              </a:r>
            </a:p>
            <a:p>
              <a:pPr algn="ctr"/>
              <a:r>
                <a:rPr lang="es-ES" b="1" dirty="0">
                  <a:solidFill>
                    <a:schemeClr val="bg1"/>
                  </a:solidFill>
                </a:rPr>
                <a:t> S2</a:t>
              </a:r>
            </a:p>
          </p:txBody>
        </p:sp>
      </p:grpSp>
    </p:spTree>
    <p:extLst>
      <p:ext uri="{BB962C8B-B14F-4D97-AF65-F5344CB8AC3E}">
        <p14:creationId xmlns:p14="http://schemas.microsoft.com/office/powerpoint/2010/main" val="2608306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C54F616-6FA6-86DD-9F5A-750241379B4B}"/>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Reference document</a:t>
            </a:r>
          </a:p>
        </p:txBody>
      </p:sp>
      <p:pic>
        <p:nvPicPr>
          <p:cNvPr id="12" name="Picture 11">
            <a:extLst>
              <a:ext uri="{FF2B5EF4-FFF2-40B4-BE49-F238E27FC236}">
                <a16:creationId xmlns:a16="http://schemas.microsoft.com/office/drawing/2014/main" id="{426030B7-74F3-66DA-E17F-012B84F1098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82407" y="4436920"/>
            <a:ext cx="1756553" cy="375733"/>
          </a:xfrm>
          <a:prstGeom prst="rect">
            <a:avLst/>
          </a:prstGeom>
        </p:spPr>
      </p:pic>
      <p:pic>
        <p:nvPicPr>
          <p:cNvPr id="13" name="Picture 12">
            <a:extLst>
              <a:ext uri="{FF2B5EF4-FFF2-40B4-BE49-F238E27FC236}">
                <a16:creationId xmlns:a16="http://schemas.microsoft.com/office/drawing/2014/main" id="{B4BCC993-4592-6273-AF4E-E0A410F8703A}"/>
              </a:ext>
            </a:extLst>
          </p:cNvPr>
          <p:cNvPicPr>
            <a:picLocks noChangeAspect="1"/>
          </p:cNvPicPr>
          <p:nvPr/>
        </p:nvPicPr>
        <p:blipFill rotWithShape="1">
          <a:blip r:embed="rId3">
            <a:extLst>
              <a:ext uri="{28A0092B-C50C-407E-A947-70E740481C1C}">
                <a14:useLocalDpi xmlns:a14="http://schemas.microsoft.com/office/drawing/2010/main" val="0"/>
              </a:ext>
            </a:extLst>
          </a:blip>
          <a:srcRect l="17321" t="19716" r="19691"/>
          <a:stretch/>
        </p:blipFill>
        <p:spPr>
          <a:xfrm>
            <a:off x="6605042" y="4284478"/>
            <a:ext cx="2165803" cy="862677"/>
          </a:xfrm>
          <a:prstGeom prst="rect">
            <a:avLst/>
          </a:prstGeom>
        </p:spPr>
      </p:pic>
      <p:sp>
        <p:nvSpPr>
          <p:cNvPr id="3" name="TextBox 2">
            <a:extLst>
              <a:ext uri="{FF2B5EF4-FFF2-40B4-BE49-F238E27FC236}">
                <a16:creationId xmlns:a16="http://schemas.microsoft.com/office/drawing/2014/main" id="{2B51997B-5397-9B18-150F-B829FD9D224C}"/>
              </a:ext>
            </a:extLst>
          </p:cNvPr>
          <p:cNvSpPr txBox="1"/>
          <p:nvPr/>
        </p:nvSpPr>
        <p:spPr>
          <a:xfrm>
            <a:off x="782407" y="1293113"/>
            <a:ext cx="7919383" cy="1477328"/>
          </a:xfrm>
          <a:prstGeom prst="rect">
            <a:avLst/>
          </a:prstGeom>
          <a:noFill/>
        </p:spPr>
        <p:txBody>
          <a:bodyPr wrap="square">
            <a:spAutoFit/>
          </a:bodyPr>
          <a:lstStyle/>
          <a:p>
            <a:r>
              <a:rPr lang="en-US" b="1" dirty="0">
                <a:solidFill>
                  <a:srgbClr val="002060"/>
                </a:solidFill>
              </a:rPr>
              <a:t>COMMON EUROPEAN FRAMEWORK OF REFERENCE FOR LANGUAGES: LEARNING, TEACHING, ASSESSMENT</a:t>
            </a:r>
          </a:p>
          <a:p>
            <a:r>
              <a:rPr lang="en-US" b="1" dirty="0">
                <a:solidFill>
                  <a:srgbClr val="002060"/>
                </a:solidFill>
              </a:rPr>
              <a:t>COMPANION VOLUME WITH NEW DESCRIPTORS</a:t>
            </a:r>
          </a:p>
          <a:p>
            <a:r>
              <a:rPr lang="es-ES" sz="1800" b="1" dirty="0">
                <a:solidFill>
                  <a:srgbClr val="002060"/>
                </a:solidFill>
              </a:rPr>
              <a:t>(Council </a:t>
            </a:r>
            <a:r>
              <a:rPr lang="es-ES" sz="1800" b="1" dirty="0" err="1">
                <a:solidFill>
                  <a:srgbClr val="002060"/>
                </a:solidFill>
              </a:rPr>
              <a:t>of</a:t>
            </a:r>
            <a:r>
              <a:rPr lang="es-ES" sz="1800" b="1" dirty="0">
                <a:solidFill>
                  <a:srgbClr val="002060"/>
                </a:solidFill>
              </a:rPr>
              <a:t> </a:t>
            </a:r>
            <a:r>
              <a:rPr lang="es-ES" sz="1800" b="1" dirty="0" err="1">
                <a:solidFill>
                  <a:srgbClr val="002060"/>
                </a:solidFill>
              </a:rPr>
              <a:t>Europe</a:t>
            </a:r>
            <a:r>
              <a:rPr lang="es-ES" sz="1800" b="1" dirty="0">
                <a:solidFill>
                  <a:srgbClr val="002060"/>
                </a:solidFill>
              </a:rPr>
              <a:t>, 2018)</a:t>
            </a:r>
            <a:endParaRPr lang="en-US" dirty="0"/>
          </a:p>
          <a:p>
            <a:endParaRPr lang="es-ES" dirty="0"/>
          </a:p>
        </p:txBody>
      </p:sp>
    </p:spTree>
    <p:extLst>
      <p:ext uri="{BB962C8B-B14F-4D97-AF65-F5344CB8AC3E}">
        <p14:creationId xmlns:p14="http://schemas.microsoft.com/office/powerpoint/2010/main" val="1986395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CB3BB-5CF6-7611-FB91-15F8CF3F1B3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4C4D163-37D7-9B77-DF13-492EA58B71FC}"/>
              </a:ext>
            </a:extLst>
          </p:cNvPr>
          <p:cNvSpPr/>
          <p:nvPr/>
        </p:nvSpPr>
        <p:spPr>
          <a:xfrm>
            <a:off x="1562129" y="2970593"/>
            <a:ext cx="6019742" cy="1384995"/>
          </a:xfrm>
          <a:prstGeom prst="rect">
            <a:avLst/>
          </a:prstGeom>
        </p:spPr>
        <p:txBody>
          <a:bodyPr wrap="square">
            <a:spAutoFit/>
          </a:bodyPr>
          <a:lstStyle/>
          <a:p>
            <a:pPr algn="ctr"/>
            <a:r>
              <a:rPr lang="en-US" sz="2400" b="1" dirty="0">
                <a:solidFill>
                  <a:srgbClr val="002060"/>
                </a:solidFill>
                <a:latin typeface="+mj-lt"/>
              </a:rPr>
              <a:t>Sara Bueso Arino </a:t>
            </a:r>
            <a:r>
              <a:rPr lang="en-US" sz="2400" b="1" dirty="0">
                <a:solidFill>
                  <a:srgbClr val="CE57C1"/>
                </a:solidFill>
                <a:latin typeface="+mj-lt"/>
                <a:hlinkClick r:id="rId2">
                  <a:extLst>
                    <a:ext uri="{A12FA001-AC4F-418D-AE19-62706E023703}">
                      <ahyp:hlinkClr xmlns="" xmlns:ahyp="http://schemas.microsoft.com/office/drawing/2018/hyperlinkcolor" val="tx"/>
                    </a:ext>
                  </a:extLst>
                </a:hlinkClick>
              </a:rPr>
              <a:t>Sara.BuesoArino@xjtlu.edu.cn</a:t>
            </a:r>
            <a:r>
              <a:rPr lang="en-US" sz="2400" b="1" dirty="0">
                <a:solidFill>
                  <a:srgbClr val="CE57C1"/>
                </a:solidFill>
                <a:latin typeface="+mj-lt"/>
              </a:rPr>
              <a:t> </a:t>
            </a:r>
          </a:p>
          <a:p>
            <a:endParaRPr lang="en-US" b="1" dirty="0">
              <a:solidFill>
                <a:srgbClr val="010544"/>
              </a:solidFill>
              <a:latin typeface="Georgia-Bold"/>
            </a:endParaRPr>
          </a:p>
          <a:p>
            <a:endParaRPr lang="en-US" dirty="0">
              <a:solidFill>
                <a:srgbClr val="000000"/>
              </a:solidFill>
              <a:latin typeface="Georgia" panose="02040502050405020303" pitchFamily="18" charset="0"/>
            </a:endParaRPr>
          </a:p>
        </p:txBody>
      </p:sp>
      <p:sp>
        <p:nvSpPr>
          <p:cNvPr id="8" name="Title 1">
            <a:extLst>
              <a:ext uri="{FF2B5EF4-FFF2-40B4-BE49-F238E27FC236}">
                <a16:creationId xmlns:a16="http://schemas.microsoft.com/office/drawing/2014/main" id="{98A99D54-2033-CAD8-5974-0BD6CE02E162}"/>
              </a:ext>
            </a:extLst>
          </p:cNvPr>
          <p:cNvSpPr txBox="1">
            <a:spLocks/>
          </p:cNvSpPr>
          <p:nvPr/>
        </p:nvSpPr>
        <p:spPr>
          <a:xfrm>
            <a:off x="283808" y="196711"/>
            <a:ext cx="8288516" cy="565289"/>
          </a:xfrm>
          <a:prstGeom prst="rect">
            <a:avLst/>
          </a:prstGeom>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GB" sz="2600" b="1" cap="all" dirty="0">
                <a:solidFill>
                  <a:srgbClr val="002060"/>
                </a:solidFill>
                <a:latin typeface="Calibri"/>
                <a:cs typeface="Calibri"/>
              </a:rPr>
              <a:t>Contact information </a:t>
            </a:r>
          </a:p>
        </p:txBody>
      </p:sp>
      <p:pic>
        <p:nvPicPr>
          <p:cNvPr id="10" name="Picture 9">
            <a:extLst>
              <a:ext uri="{FF2B5EF4-FFF2-40B4-BE49-F238E27FC236}">
                <a16:creationId xmlns:a16="http://schemas.microsoft.com/office/drawing/2014/main" id="{E1EDDE61-336F-B82D-47CE-55764599562A}"/>
              </a:ext>
            </a:extLst>
          </p:cNvPr>
          <p:cNvPicPr>
            <a:picLocks noChangeAspect="1"/>
          </p:cNvPicPr>
          <p:nvPr/>
        </p:nvPicPr>
        <p:blipFill>
          <a:blip r:embed="rId3"/>
          <a:stretch>
            <a:fillRect/>
          </a:stretch>
        </p:blipFill>
        <p:spPr>
          <a:xfrm>
            <a:off x="3560232" y="1214364"/>
            <a:ext cx="1735667" cy="1735667"/>
          </a:xfrm>
          <a:prstGeom prst="rect">
            <a:avLst/>
          </a:prstGeom>
          <a:ln>
            <a:noFill/>
          </a:ln>
          <a:effectLst>
            <a:softEdge rad="112500"/>
          </a:effectLst>
        </p:spPr>
      </p:pic>
      <p:pic>
        <p:nvPicPr>
          <p:cNvPr id="12" name="Picture 11">
            <a:extLst>
              <a:ext uri="{FF2B5EF4-FFF2-40B4-BE49-F238E27FC236}">
                <a16:creationId xmlns:a16="http://schemas.microsoft.com/office/drawing/2014/main" id="{738DBBCE-51A8-AFF6-E457-364356E5BAE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2407" y="4436920"/>
            <a:ext cx="1756553" cy="375733"/>
          </a:xfrm>
          <a:prstGeom prst="rect">
            <a:avLst/>
          </a:prstGeom>
        </p:spPr>
      </p:pic>
      <p:pic>
        <p:nvPicPr>
          <p:cNvPr id="13" name="Picture 12">
            <a:extLst>
              <a:ext uri="{FF2B5EF4-FFF2-40B4-BE49-F238E27FC236}">
                <a16:creationId xmlns:a16="http://schemas.microsoft.com/office/drawing/2014/main" id="{AEEDE442-C877-C544-A2C7-832CE3F75CEC}"/>
              </a:ext>
            </a:extLst>
          </p:cNvPr>
          <p:cNvPicPr>
            <a:picLocks noChangeAspect="1"/>
          </p:cNvPicPr>
          <p:nvPr/>
        </p:nvPicPr>
        <p:blipFill rotWithShape="1">
          <a:blip r:embed="rId5">
            <a:extLst>
              <a:ext uri="{28A0092B-C50C-407E-A947-70E740481C1C}">
                <a14:useLocalDpi xmlns:a14="http://schemas.microsoft.com/office/drawing/2010/main" val="0"/>
              </a:ext>
            </a:extLst>
          </a:blip>
          <a:srcRect l="17321" t="19716" r="19691"/>
          <a:stretch/>
        </p:blipFill>
        <p:spPr>
          <a:xfrm>
            <a:off x="6605042" y="4284478"/>
            <a:ext cx="2165803" cy="862677"/>
          </a:xfrm>
          <a:prstGeom prst="rect">
            <a:avLst/>
          </a:prstGeom>
        </p:spPr>
      </p:pic>
    </p:spTree>
    <p:extLst>
      <p:ext uri="{BB962C8B-B14F-4D97-AF65-F5344CB8AC3E}">
        <p14:creationId xmlns:p14="http://schemas.microsoft.com/office/powerpoint/2010/main" val="1180865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21" t="-1" b="39337"/>
          <a:stretch/>
        </p:blipFill>
        <p:spPr>
          <a:xfrm>
            <a:off x="7486" y="-756840"/>
            <a:ext cx="9145961" cy="3699895"/>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92298" y="4436920"/>
            <a:ext cx="1756553" cy="375733"/>
          </a:xfrm>
          <a:prstGeom prst="rect">
            <a:avLst/>
          </a:prstGeom>
        </p:spPr>
      </p:pic>
      <p:sp>
        <p:nvSpPr>
          <p:cNvPr id="34" name="Rectangle 33"/>
          <p:cNvSpPr/>
          <p:nvPr/>
        </p:nvSpPr>
        <p:spPr>
          <a:xfrm>
            <a:off x="2805689" y="2423810"/>
            <a:ext cx="3549556" cy="859971"/>
          </a:xfrm>
          <a:prstGeom prst="rect">
            <a:avLst/>
          </a:prstGeom>
          <a:solidFill>
            <a:srgbClr val="00054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1"/>
          </a:p>
        </p:txBody>
      </p:sp>
      <p:sp>
        <p:nvSpPr>
          <p:cNvPr id="18" name="Title 1"/>
          <p:cNvSpPr txBox="1">
            <a:spLocks/>
          </p:cNvSpPr>
          <p:nvPr/>
        </p:nvSpPr>
        <p:spPr>
          <a:xfrm>
            <a:off x="1651087" y="2274495"/>
            <a:ext cx="5829300" cy="1102519"/>
          </a:xfrm>
          <a:prstGeom prst="rect">
            <a:avLst/>
          </a:prstGeom>
        </p:spPr>
        <p:txBody>
          <a:bodyPr vert="horz" lIns="68580" tIns="34291" rIns="68580" bIns="34291"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500" b="1" cap="all" dirty="0">
                <a:solidFill>
                  <a:schemeClr val="bg1"/>
                </a:solidFill>
                <a:latin typeface="Calibri"/>
                <a:cs typeface="Calibri"/>
              </a:rPr>
              <a:t>THANK YOU</a:t>
            </a:r>
            <a:endParaRPr lang="en-US" sz="4500" b="1" cap="all" spc="225" dirty="0">
              <a:solidFill>
                <a:schemeClr val="bg1"/>
              </a:solidFill>
              <a:latin typeface="Calibri"/>
              <a:cs typeface="Calibri"/>
            </a:endParaRPr>
          </a:p>
        </p:txBody>
      </p:sp>
      <p:sp>
        <p:nvSpPr>
          <p:cNvPr id="21" name="Rectangle 20"/>
          <p:cNvSpPr/>
          <p:nvPr/>
        </p:nvSpPr>
        <p:spPr>
          <a:xfrm rot="10800000">
            <a:off x="-50799" y="5004310"/>
            <a:ext cx="9262533" cy="161125"/>
          </a:xfrm>
          <a:prstGeom prst="rect">
            <a:avLst/>
          </a:prstGeom>
          <a:gradFill>
            <a:gsLst>
              <a:gs pos="100000">
                <a:srgbClr val="CE57C1"/>
              </a:gs>
              <a:gs pos="27000">
                <a:srgbClr val="000044"/>
              </a:gs>
            </a:gsLst>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17321" t="19716" r="19691"/>
          <a:stretch/>
        </p:blipFill>
        <p:spPr>
          <a:xfrm>
            <a:off x="5272343" y="4284478"/>
            <a:ext cx="2165803" cy="862677"/>
          </a:xfrm>
          <a:prstGeom prst="rect">
            <a:avLst/>
          </a:prstGeom>
        </p:spPr>
      </p:pic>
    </p:spTree>
    <p:extLst>
      <p:ext uri="{BB962C8B-B14F-4D97-AF65-F5344CB8AC3E}">
        <p14:creationId xmlns:p14="http://schemas.microsoft.com/office/powerpoint/2010/main" val="2876232187"/>
      </p:ext>
    </p:extLst>
  </p:cSld>
  <p:clrMapOvr>
    <a:masterClrMapping/>
  </p:clrMapOvr>
</p:sld>
</file>

<file path=ppt/theme/theme1.xml><?xml version="1.0" encoding="utf-8"?>
<a:theme xmlns:a="http://schemas.openxmlformats.org/drawingml/2006/main" name="Default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F1CCA2823884D4BBC53F7EEBAD5D3DA" ma:contentTypeVersion="13" ma:contentTypeDescription="Create a new document." ma:contentTypeScope="" ma:versionID="c7ccaf9f983ac701f8c0c79c93c92e47">
  <xsd:schema xmlns:xsd="http://www.w3.org/2001/XMLSchema" xmlns:xs="http://www.w3.org/2001/XMLSchema" xmlns:p="http://schemas.microsoft.com/office/2006/metadata/properties" xmlns:ns2="B75C04A8-2A57-44A9-84AB-13F77DA6060C" xmlns:ns3="e8331262-de25-436d-8f05-154a071bbe3b" xmlns:ns4="http://schemas.microsoft.com/sharepoint/v4" xmlns:ns5="b75c04a8-2a57-44a9-84ab-13f77da6060c" targetNamespace="http://schemas.microsoft.com/office/2006/metadata/properties" ma:root="true" ma:fieldsID="44e8b572b5fc42309469f5c74f42c7d7" ns2:_="" ns3:_="" ns4:_="" ns5:_="">
    <xsd:import namespace="B75C04A8-2A57-44A9-84AB-13F77DA6060C"/>
    <xsd:import namespace="e8331262-de25-436d-8f05-154a071bbe3b"/>
    <xsd:import namespace="http://schemas.microsoft.com/sharepoint/v4"/>
    <xsd:import namespace="b75c04a8-2a57-44a9-84ab-13f77da6060c"/>
    <xsd:element name="properties">
      <xsd:complexType>
        <xsd:sequence>
          <xsd:element name="documentManagement">
            <xsd:complexType>
              <xsd:all>
                <xsd:element ref="ns2:hc6d7eca65f9478abad7d03f5cf64e0f" minOccurs="0"/>
                <xsd:element ref="ns3:TaxCatchAll" minOccurs="0"/>
                <xsd:element ref="ns4:IconOverlay" minOccurs="0"/>
                <xsd:element ref="ns3:TaxKeywordTaxHTField" minOccurs="0"/>
                <xsd:element ref="ns5:_dlc_BarcodeValue" minOccurs="0"/>
                <xsd:element ref="ns5:_dlc_BarcodeImage" minOccurs="0"/>
                <xsd:element ref="ns5:_dlc_Barcode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5C04A8-2A57-44A9-84AB-13F77DA6060C" elementFormDefault="qualified">
    <xsd:import namespace="http://schemas.microsoft.com/office/2006/documentManagement/types"/>
    <xsd:import namespace="http://schemas.microsoft.com/office/infopath/2007/PartnerControls"/>
    <xsd:element name="hc6d7eca65f9478abad7d03f5cf64e0f" ma:index="9" nillable="true" ma:taxonomy="true" ma:internalName="hc6d7eca65f9478abad7d03f5cf64e0f" ma:taxonomyFieldName="Category" ma:displayName="Category" ma:default="" ma:fieldId="{1c6d7eca-65f9-478a-bad7-d03f5cf64e0f}" ma:sspId="202c0e86-dd13-49e1-9468-8a61cc7812e1" ma:termSetId="794b5192-67a4-4b44-b00c-5f52222485f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8331262-de25-436d-8f05-154a071bbe3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7479AD9-2ED5-42BF-A196-566A36B0CBC1}" ma:internalName="TaxCatchAll" ma:showField="CatchAllData" ma:web="{28156377-0810-4808-961b-2227f163a1d9}">
      <xsd:complexType>
        <xsd:complexContent>
          <xsd:extension base="dms:MultiChoiceLookup">
            <xsd:sequence>
              <xsd:element name="Value" type="dms:Lookup" maxOccurs="unbounded" minOccurs="0" nillable="true"/>
            </xsd:sequence>
          </xsd:extension>
        </xsd:complexContent>
      </xsd:complexType>
    </xsd:element>
    <xsd:element name="TaxKeywordTaxHTField" ma:index="13" nillable="true" ma:taxonomy="true" ma:internalName="TaxKeywordTaxHTField" ma:taxonomyFieldName="TaxKeyword" ma:displayName="Enterprise Keywords" ma:fieldId="{23f27201-bee3-471e-b2e7-b64fd8b7ca38}" ma:taxonomyMulti="true" ma:sspId="415ee74b-2602-4e7a-8fdc-0d76d9df16f1"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5c04a8-2a57-44a9-84ab-13f77da6060c" elementFormDefault="qualified">
    <xsd:import namespace="http://schemas.microsoft.com/office/2006/documentManagement/types"/>
    <xsd:import namespace="http://schemas.microsoft.com/office/infopath/2007/PartnerControls"/>
    <xsd:element name="_dlc_BarcodeValue" ma:index="14" nillable="true" ma:displayName="Barcode Value" ma:description="The value of the barcode assigned to this item." ma:internalName="_dlc_BarcodeValue" ma:readOnly="true">
      <xsd:simpleType>
        <xsd:restriction base="dms:Text"/>
      </xsd:simpleType>
    </xsd:element>
    <xsd:element name="_dlc_BarcodeImage" ma:index="15" nillable="true" ma:displayName="Barcode Image" ma:description="" ma:hidden="true" ma:internalName="_dlc_BarcodeImage" ma:readOnly="false">
      <xsd:simpleType>
        <xsd:restriction base="dms:Note"/>
      </xsd:simpleType>
    </xsd:element>
    <xsd:element name="_dlc_BarcodePreview" ma:index="16" nillable="true" ma:displayName="Barcode" ma:description="The barcode assigned to this item." ma:format="Image" ma:hidden="true" ma:internalName="_dlc_BarcodePreview" ma:readOnly="tru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8331262-de25-436d-8f05-154a071bbe3b"/>
    <hc6d7eca65f9478abad7d03f5cf64e0f xmlns="B75C04A8-2A57-44A9-84AB-13F77DA6060C">
      <Terms xmlns="http://schemas.microsoft.com/office/infopath/2007/PartnerControls"/>
    </hc6d7eca65f9478abad7d03f5cf64e0f>
    <IconOverlay xmlns="http://schemas.microsoft.com/sharepoint/v4" xsi:nil="true"/>
    <TaxKeywordTaxHTField xmlns="e8331262-de25-436d-8f05-154a071bbe3b">
      <Terms xmlns="http://schemas.microsoft.com/office/infopath/2007/PartnerControls"/>
    </TaxKeywordTaxHTField>
    <_dlc_BarcodeImage xmlns="b75c04a8-2a57-44a9-84ab-13f77da6060c" xsi:nil="true"/>
  </documentManagement>
</p:properties>
</file>

<file path=customXml/itemProps1.xml><?xml version="1.0" encoding="utf-8"?>
<ds:datastoreItem xmlns:ds="http://schemas.openxmlformats.org/officeDocument/2006/customXml" ds:itemID="{1DCF8A76-1436-47FC-9370-1D27FEBE2EE6}">
  <ds:schemaRefs>
    <ds:schemaRef ds:uri="http://schemas.microsoft.com/sharepoint/v3/contenttype/forms"/>
  </ds:schemaRefs>
</ds:datastoreItem>
</file>

<file path=customXml/itemProps2.xml><?xml version="1.0" encoding="utf-8"?>
<ds:datastoreItem xmlns:ds="http://schemas.openxmlformats.org/officeDocument/2006/customXml" ds:itemID="{900C28FE-3395-4CBD-B57F-62307E6F2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5C04A8-2A57-44A9-84AB-13F77DA6060C"/>
    <ds:schemaRef ds:uri="e8331262-de25-436d-8f05-154a071bbe3b"/>
    <ds:schemaRef ds:uri="http://schemas.microsoft.com/sharepoint/v4"/>
    <ds:schemaRef ds:uri="b75c04a8-2a57-44a9-84ab-13f77da606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E0F55A-5ACE-4E81-A452-A8FF73E0354A}">
  <ds:schemaRefs>
    <ds:schemaRef ds:uri="http://purl.org/dc/elements/1.1/"/>
    <ds:schemaRef ds:uri="http://purl.org/dc/terms/"/>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b75c04a8-2a57-44a9-84ab-13f77da6060c"/>
    <ds:schemaRef ds:uri="http://www.w3.org/XML/1998/namespace"/>
    <ds:schemaRef ds:uri="http://schemas.microsoft.com/sharepoint/v4"/>
    <ds:schemaRef ds:uri="e8331262-de25-436d-8f05-154a071bbe3b"/>
    <ds:schemaRef ds:uri="B75C04A8-2A57-44A9-84AB-13F77DA6060C"/>
  </ds:schemaRefs>
</ds:datastoreItem>
</file>

<file path=docProps/app.xml><?xml version="1.0" encoding="utf-8"?>
<Properties xmlns="http://schemas.openxmlformats.org/officeDocument/2006/extended-properties" xmlns:vt="http://schemas.openxmlformats.org/officeDocument/2006/docPropsVTypes">
  <Template/>
  <TotalTime>7840</TotalTime>
  <Words>2010</Words>
  <Application>Microsoft Office PowerPoint</Application>
  <PresentationFormat>On-screen Show (16:9)</PresentationFormat>
  <Paragraphs>339</Paragraphs>
  <Slides>30</Slides>
  <Notes>28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30</vt:i4>
      </vt:variant>
    </vt:vector>
  </HeadingPairs>
  <TitlesOfParts>
    <vt:vector size="43" baseType="lpstr">
      <vt:lpstr>DejaVuSans</vt:lpstr>
      <vt:lpstr>DengXian</vt:lpstr>
      <vt:lpstr>Georgia-Bold</vt:lpstr>
      <vt:lpstr>SimSun</vt:lpstr>
      <vt:lpstr>SimSun</vt:lpstr>
      <vt:lpstr>Arial</vt:lpstr>
      <vt:lpstr>Calibri</vt:lpstr>
      <vt:lpstr>Calibri Light</vt:lpstr>
      <vt:lpstr>Georgia</vt:lpstr>
      <vt:lpstr>Times New Roman</vt:lpstr>
      <vt:lpstr>Wingdings</vt:lpstr>
      <vt:lpstr>Default Theme</vt:lpstr>
      <vt:lpstr>Office Theme</vt:lpstr>
      <vt:lpstr>Mediation through a Spanish radio show in podcast format</vt:lpstr>
      <vt:lpstr>index</vt:lpstr>
      <vt:lpstr>Implementation Context:  International business with a language (IBWL)</vt:lpstr>
      <vt:lpstr>Observations at the beginning of the AY2022-23 - S1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Xi'an Jiaotong-Liverpool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XJTLU Language Centre</dc:creator>
  <cp:lastModifiedBy>Sara Bueso Arino</cp:lastModifiedBy>
  <cp:revision>357</cp:revision>
  <cp:lastPrinted>2017-09-14T05:15:08Z</cp:lastPrinted>
  <dcterms:created xsi:type="dcterms:W3CDTF">2016-01-19T04:00:20Z</dcterms:created>
  <dcterms:modified xsi:type="dcterms:W3CDTF">2024-06-07T02:44:04Z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0x010100AF1CCA2823884D4BBC53F7EEBAD5D3DA</vt:lpwstr>
  </property>
  <property fmtid="{D5CDD505-2E9C-101B-9397-08002B2CF9AE}" pid="3" name="Category">
    <vt:lpwstr/>
  </property>
  <property fmtid="{D5CDD505-2E9C-101B-9397-08002B2CF9AE}" pid="4" name="_dlc_policyId">
    <vt:lpwstr/>
  </property>
  <property fmtid="{D5CDD505-2E9C-101B-9397-08002B2CF9AE}" pid="5" name="ItemRetentionFormula">
    <vt:lpwstr/>
  </property>
  <property fmtid="{D5CDD505-2E9C-101B-9397-08002B2CF9AE}" pid="6" name="TaxKeyword">
    <vt:lpwstr/>
  </property>
</Properties>
</file>